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2" r:id="rId2"/>
    <p:sldId id="265" r:id="rId3"/>
    <p:sldId id="256" r:id="rId4"/>
    <p:sldId id="305" r:id="rId5"/>
    <p:sldId id="258" r:id="rId6"/>
    <p:sldId id="260" r:id="rId7"/>
    <p:sldId id="263" r:id="rId8"/>
    <p:sldId id="264" r:id="rId9"/>
    <p:sldId id="266" r:id="rId10"/>
    <p:sldId id="268" r:id="rId11"/>
    <p:sldId id="269" r:id="rId12"/>
    <p:sldId id="272" r:id="rId13"/>
    <p:sldId id="278" r:id="rId14"/>
    <p:sldId id="293" r:id="rId15"/>
    <p:sldId id="304" r:id="rId16"/>
    <p:sldId id="274" r:id="rId17"/>
    <p:sldId id="275" r:id="rId18"/>
    <p:sldId id="307" r:id="rId19"/>
    <p:sldId id="294" r:id="rId20"/>
    <p:sldId id="273" r:id="rId21"/>
    <p:sldId id="276" r:id="rId22"/>
    <p:sldId id="280" r:id="rId23"/>
    <p:sldId id="296" r:id="rId24"/>
    <p:sldId id="281" r:id="rId25"/>
    <p:sldId id="282" r:id="rId26"/>
    <p:sldId id="298" r:id="rId27"/>
    <p:sldId id="277" r:id="rId28"/>
    <p:sldId id="284" r:id="rId29"/>
    <p:sldId id="308" r:id="rId30"/>
    <p:sldId id="285" r:id="rId31"/>
    <p:sldId id="297" r:id="rId32"/>
    <p:sldId id="295" r:id="rId33"/>
    <p:sldId id="287" r:id="rId34"/>
    <p:sldId id="289" r:id="rId35"/>
    <p:sldId id="291" r:id="rId36"/>
    <p:sldId id="301" r:id="rId37"/>
    <p:sldId id="303" r:id="rId3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6" autoAdjust="0"/>
    <p:restoredTop sz="94660"/>
  </p:normalViewPr>
  <p:slideViewPr>
    <p:cSldViewPr>
      <p:cViewPr varScale="1">
        <p:scale>
          <a:sx n="113" d="100"/>
          <a:sy n="113" d="100"/>
        </p:scale>
        <p:origin x="396" y="102"/>
      </p:cViewPr>
      <p:guideLst>
        <p:guide orient="horz" pos="1620"/>
        <p:guide pos="2880"/>
      </p:guideLst>
    </p:cSldViewPr>
  </p:slideViewPr>
  <p:notesTextViewPr>
    <p:cViewPr>
      <p:scale>
        <a:sx n="1" d="1"/>
        <a:sy n="1" d="1"/>
      </p:scale>
      <p:origin x="0" y="0"/>
    </p:cViewPr>
  </p:notesTextViewPr>
  <p:sorterViewPr>
    <p:cViewPr>
      <p:scale>
        <a:sx n="100" d="100"/>
        <a:sy n="100" d="100"/>
      </p:scale>
      <p:origin x="0" y="40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F14480-AEF1-49B0-A4D0-CE8C60EB36AF}" type="datetimeFigureOut">
              <a:rPr lang="sv-SE" smtClean="0"/>
              <a:t>2014-08-27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875A0A-889F-4106-A8A2-93000553F27A}" type="slidenum">
              <a:rPr lang="sv-SE" smtClean="0"/>
              <a:t>‹#›</a:t>
            </a:fld>
            <a:endParaRPr lang="sv-SE"/>
          </a:p>
        </p:txBody>
      </p:sp>
    </p:spTree>
    <p:extLst>
      <p:ext uri="{BB962C8B-B14F-4D97-AF65-F5344CB8AC3E}">
        <p14:creationId xmlns:p14="http://schemas.microsoft.com/office/powerpoint/2010/main" val="414554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E875A0A-889F-4106-A8A2-93000553F27A}" type="slidenum">
              <a:rPr lang="sv-SE" smtClean="0"/>
              <a:t>1</a:t>
            </a:fld>
            <a:endParaRPr lang="sv-SE"/>
          </a:p>
        </p:txBody>
      </p:sp>
    </p:spTree>
    <p:extLst>
      <p:ext uri="{BB962C8B-B14F-4D97-AF65-F5344CB8AC3E}">
        <p14:creationId xmlns:p14="http://schemas.microsoft.com/office/powerpoint/2010/main" val="13230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E875A0A-889F-4106-A8A2-93000553F27A}" type="slidenum">
              <a:rPr lang="sv-SE" smtClean="0"/>
              <a:t>7</a:t>
            </a:fld>
            <a:endParaRPr lang="sv-SE"/>
          </a:p>
        </p:txBody>
      </p:sp>
    </p:spTree>
    <p:extLst>
      <p:ext uri="{BB962C8B-B14F-4D97-AF65-F5344CB8AC3E}">
        <p14:creationId xmlns:p14="http://schemas.microsoft.com/office/powerpoint/2010/main" val="220432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E875A0A-889F-4106-A8A2-93000553F27A}" type="slidenum">
              <a:rPr lang="sv-SE" smtClean="0"/>
              <a:t>11</a:t>
            </a:fld>
            <a:endParaRPr lang="sv-SE"/>
          </a:p>
        </p:txBody>
      </p:sp>
    </p:spTree>
    <p:extLst>
      <p:ext uri="{BB962C8B-B14F-4D97-AF65-F5344CB8AC3E}">
        <p14:creationId xmlns:p14="http://schemas.microsoft.com/office/powerpoint/2010/main" val="88532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DE875A0A-889F-4106-A8A2-93000553F27A}" type="slidenum">
              <a:rPr lang="sv-SE" smtClean="0"/>
              <a:t>21</a:t>
            </a:fld>
            <a:endParaRPr lang="sv-SE"/>
          </a:p>
        </p:txBody>
      </p:sp>
    </p:spTree>
    <p:extLst>
      <p:ext uri="{BB962C8B-B14F-4D97-AF65-F5344CB8AC3E}">
        <p14:creationId xmlns:p14="http://schemas.microsoft.com/office/powerpoint/2010/main" val="282090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E875A0A-889F-4106-A8A2-93000553F27A}" type="slidenum">
              <a:rPr lang="sv-SE" smtClean="0"/>
              <a:t>33</a:t>
            </a:fld>
            <a:endParaRPr lang="sv-SE"/>
          </a:p>
        </p:txBody>
      </p:sp>
    </p:spTree>
    <p:extLst>
      <p:ext uri="{BB962C8B-B14F-4D97-AF65-F5344CB8AC3E}">
        <p14:creationId xmlns:p14="http://schemas.microsoft.com/office/powerpoint/2010/main" val="190493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sv-SE" smtClean="0"/>
              <a:t>Klicka här för att ändra format</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v-SE" smtClean="0"/>
              <a:t>Klicka här för att ändra format på underrubrik i bakgrunden</a:t>
            </a:r>
            <a:endParaRPr kumimoji="0" lang="en-US"/>
          </a:p>
        </p:txBody>
      </p:sp>
      <p:sp>
        <p:nvSpPr>
          <p:cNvPr id="30" name="Date Placeholder 29"/>
          <p:cNvSpPr>
            <a:spLocks noGrp="1"/>
          </p:cNvSpPr>
          <p:nvPr>
            <p:ph type="dt" sz="half" idx="10"/>
          </p:nvPr>
        </p:nvSpPr>
        <p:spPr/>
        <p:txBody>
          <a:bodyPr/>
          <a:lstStyle/>
          <a:p>
            <a:fld id="{C7B87B37-86FC-4270-8F19-C2A7A22E0C72}" type="datetime1">
              <a:rPr lang="sv-SE" smtClean="0"/>
              <a:t>2014-08-27</a:t>
            </a:fld>
            <a:endParaRPr lang="sv-SE"/>
          </a:p>
        </p:txBody>
      </p:sp>
      <p:sp>
        <p:nvSpPr>
          <p:cNvPr id="19" name="Footer Placeholder 18"/>
          <p:cNvSpPr>
            <a:spLocks noGrp="1"/>
          </p:cNvSpPr>
          <p:nvPr>
            <p:ph type="ftr" sz="quarter" idx="11"/>
          </p:nvPr>
        </p:nvSpPr>
        <p:spPr/>
        <p:txBody>
          <a:bodyPr/>
          <a:lstStyle/>
          <a:p>
            <a:r>
              <a:rPr lang="sv-SE" smtClean="0"/>
              <a:t>                    Copyright: Arne Ahlström</a:t>
            </a:r>
            <a:endParaRPr lang="sv-SE"/>
          </a:p>
        </p:txBody>
      </p:sp>
      <p:sp>
        <p:nvSpPr>
          <p:cNvPr id="27" name="Slide Number Placeholder 26"/>
          <p:cNvSpPr>
            <a:spLocks noGrp="1"/>
          </p:cNvSpPr>
          <p:nvPr>
            <p:ph type="sldNum" sz="quarter" idx="12"/>
          </p:nvPr>
        </p:nvSpPr>
        <p:spPr/>
        <p:txBody>
          <a:bodyPr/>
          <a:lstStyle/>
          <a:p>
            <a:fld id="{4E735E46-477D-43C6-9A03-3DF5CD68E4EE}" type="slidenum">
              <a:rPr lang="sv-SE" smtClean="0"/>
              <a:t>‹#›</a:t>
            </a:fld>
            <a:endParaRPr lang="sv-S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sv-SE" smtClean="0"/>
              <a:t>Klicka här för att ändra format</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Date Placeholder 3"/>
          <p:cNvSpPr>
            <a:spLocks noGrp="1"/>
          </p:cNvSpPr>
          <p:nvPr>
            <p:ph type="dt" sz="half" idx="10"/>
          </p:nvPr>
        </p:nvSpPr>
        <p:spPr/>
        <p:txBody>
          <a:bodyPr/>
          <a:lstStyle/>
          <a:p>
            <a:fld id="{6B9FA47F-12DF-40FC-89E6-0B788807597B}" type="datetime1">
              <a:rPr lang="sv-SE" smtClean="0"/>
              <a:t>2014-08-27</a:t>
            </a:fld>
            <a:endParaRPr lang="sv-SE"/>
          </a:p>
        </p:txBody>
      </p:sp>
      <p:sp>
        <p:nvSpPr>
          <p:cNvPr id="5" name="Footer Placeholder 4"/>
          <p:cNvSpPr>
            <a:spLocks noGrp="1"/>
          </p:cNvSpPr>
          <p:nvPr>
            <p:ph type="ftr" sz="quarter" idx="11"/>
          </p:nvPr>
        </p:nvSpPr>
        <p:spPr/>
        <p:txBody>
          <a:bodyPr/>
          <a:lstStyle/>
          <a:p>
            <a:r>
              <a:rPr lang="sv-SE" smtClean="0"/>
              <a:t>                    Copyright: Arne Ahlström</a:t>
            </a:r>
            <a:endParaRPr lang="sv-SE"/>
          </a:p>
        </p:txBody>
      </p:sp>
      <p:sp>
        <p:nvSpPr>
          <p:cNvPr id="6" name="Slide Number Placeholder 5"/>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sv-SE" smtClean="0"/>
              <a:t>Klicka här för att ändra format</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Date Placeholder 3"/>
          <p:cNvSpPr>
            <a:spLocks noGrp="1"/>
          </p:cNvSpPr>
          <p:nvPr>
            <p:ph type="dt" sz="half" idx="10"/>
          </p:nvPr>
        </p:nvSpPr>
        <p:spPr/>
        <p:txBody>
          <a:bodyPr/>
          <a:lstStyle/>
          <a:p>
            <a:fld id="{6C631844-6DAF-4C12-80C9-C6BABFFCD902}" type="datetime1">
              <a:rPr lang="sv-SE" smtClean="0"/>
              <a:t>2014-08-27</a:t>
            </a:fld>
            <a:endParaRPr lang="sv-SE"/>
          </a:p>
        </p:txBody>
      </p:sp>
      <p:sp>
        <p:nvSpPr>
          <p:cNvPr id="5" name="Footer Placeholder 4"/>
          <p:cNvSpPr>
            <a:spLocks noGrp="1"/>
          </p:cNvSpPr>
          <p:nvPr>
            <p:ph type="ftr" sz="quarter" idx="11"/>
          </p:nvPr>
        </p:nvSpPr>
        <p:spPr/>
        <p:txBody>
          <a:bodyPr/>
          <a:lstStyle/>
          <a:p>
            <a:r>
              <a:rPr lang="sv-SE" smtClean="0"/>
              <a:t>                    Copyright: Arne Ahlström</a:t>
            </a:r>
            <a:endParaRPr lang="sv-SE"/>
          </a:p>
        </p:txBody>
      </p:sp>
      <p:sp>
        <p:nvSpPr>
          <p:cNvPr id="6" name="Slide Number Placeholder 5"/>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sv-SE" smtClean="0"/>
              <a:t>Klicka här för att ändra format</a:t>
            </a:r>
            <a:endParaRPr kumimoji="0" lang="en-US"/>
          </a:p>
        </p:txBody>
      </p:sp>
      <p:sp>
        <p:nvSpPr>
          <p:cNvPr id="3" name="Content Placeholder 2"/>
          <p:cNvSpPr>
            <a:spLocks noGrp="1"/>
          </p:cNvSpPr>
          <p:nvPr>
            <p:ph idx="1"/>
          </p:nvPr>
        </p:nvSpPr>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Date Placeholder 3"/>
          <p:cNvSpPr>
            <a:spLocks noGrp="1"/>
          </p:cNvSpPr>
          <p:nvPr>
            <p:ph type="dt" sz="half" idx="10"/>
          </p:nvPr>
        </p:nvSpPr>
        <p:spPr/>
        <p:txBody>
          <a:bodyPr/>
          <a:lstStyle/>
          <a:p>
            <a:fld id="{64932E3E-731B-4A06-AED3-265A7413054C}" type="datetime1">
              <a:rPr lang="sv-SE" smtClean="0"/>
              <a:t>2014-08-27</a:t>
            </a:fld>
            <a:endParaRPr lang="sv-SE"/>
          </a:p>
        </p:txBody>
      </p:sp>
      <p:sp>
        <p:nvSpPr>
          <p:cNvPr id="5" name="Footer Placeholder 4"/>
          <p:cNvSpPr>
            <a:spLocks noGrp="1"/>
          </p:cNvSpPr>
          <p:nvPr>
            <p:ph type="ftr" sz="quarter" idx="11"/>
          </p:nvPr>
        </p:nvSpPr>
        <p:spPr/>
        <p:txBody>
          <a:bodyPr/>
          <a:lstStyle/>
          <a:p>
            <a:r>
              <a:rPr lang="sv-SE" smtClean="0"/>
              <a:t>                    Copyright: Arne Ahlström</a:t>
            </a:r>
            <a:endParaRPr lang="sv-SE"/>
          </a:p>
        </p:txBody>
      </p:sp>
      <p:sp>
        <p:nvSpPr>
          <p:cNvPr id="6" name="Slide Number Placeholder 5"/>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sv-SE" smtClean="0"/>
              <a:t>Klicka här för att ändra format</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v-SE" smtClean="0"/>
              <a:t>Klicka här för att ändra format på bakgrundstexten</a:t>
            </a:r>
          </a:p>
        </p:txBody>
      </p:sp>
      <p:sp>
        <p:nvSpPr>
          <p:cNvPr id="4" name="Date Placeholder 3"/>
          <p:cNvSpPr>
            <a:spLocks noGrp="1"/>
          </p:cNvSpPr>
          <p:nvPr>
            <p:ph type="dt" sz="half" idx="10"/>
          </p:nvPr>
        </p:nvSpPr>
        <p:spPr/>
        <p:txBody>
          <a:bodyPr/>
          <a:lstStyle/>
          <a:p>
            <a:fld id="{EC63A46D-1194-477D-8D99-93445F7E0DFF}" type="datetime1">
              <a:rPr lang="sv-SE" smtClean="0"/>
              <a:t>2014-08-27</a:t>
            </a:fld>
            <a:endParaRPr lang="sv-SE"/>
          </a:p>
        </p:txBody>
      </p:sp>
      <p:sp>
        <p:nvSpPr>
          <p:cNvPr id="5" name="Footer Placeholder 4"/>
          <p:cNvSpPr>
            <a:spLocks noGrp="1"/>
          </p:cNvSpPr>
          <p:nvPr>
            <p:ph type="ftr" sz="quarter" idx="11"/>
          </p:nvPr>
        </p:nvSpPr>
        <p:spPr/>
        <p:txBody>
          <a:bodyPr/>
          <a:lstStyle/>
          <a:p>
            <a:r>
              <a:rPr lang="sv-SE" smtClean="0"/>
              <a:t>                    Copyright: Arne Ahlström</a:t>
            </a:r>
            <a:endParaRPr lang="sv-SE"/>
          </a:p>
        </p:txBody>
      </p:sp>
      <p:sp>
        <p:nvSpPr>
          <p:cNvPr id="6" name="Slide Number Placeholder 5"/>
          <p:cNvSpPr>
            <a:spLocks noGrp="1"/>
          </p:cNvSpPr>
          <p:nvPr>
            <p:ph type="sldNum" sz="quarter" idx="12"/>
          </p:nvPr>
        </p:nvSpPr>
        <p:spPr/>
        <p:txBody>
          <a:bodyPr/>
          <a:lstStyle/>
          <a:p>
            <a:fld id="{4E735E46-477D-43C6-9A03-3DF5CD68E4EE}" type="slidenum">
              <a:rPr lang="sv-SE" smtClean="0"/>
              <a:t>‹#›</a:t>
            </a:fld>
            <a:endParaRPr lang="sv-S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sv-SE" smtClean="0"/>
              <a:t>Klicka här för att ändra format</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5" name="Date Placeholder 4"/>
          <p:cNvSpPr>
            <a:spLocks noGrp="1"/>
          </p:cNvSpPr>
          <p:nvPr>
            <p:ph type="dt" sz="half" idx="10"/>
          </p:nvPr>
        </p:nvSpPr>
        <p:spPr/>
        <p:txBody>
          <a:bodyPr/>
          <a:lstStyle/>
          <a:p>
            <a:fld id="{62AF1C25-3390-4C6A-80D7-7B671749C86B}" type="datetime1">
              <a:rPr lang="sv-SE" smtClean="0"/>
              <a:t>2014-08-27</a:t>
            </a:fld>
            <a:endParaRPr lang="sv-SE"/>
          </a:p>
        </p:txBody>
      </p:sp>
      <p:sp>
        <p:nvSpPr>
          <p:cNvPr id="6" name="Footer Placeholder 5"/>
          <p:cNvSpPr>
            <a:spLocks noGrp="1"/>
          </p:cNvSpPr>
          <p:nvPr>
            <p:ph type="ftr" sz="quarter" idx="11"/>
          </p:nvPr>
        </p:nvSpPr>
        <p:spPr/>
        <p:txBody>
          <a:bodyPr/>
          <a:lstStyle/>
          <a:p>
            <a:r>
              <a:rPr lang="sv-SE" smtClean="0"/>
              <a:t>                    Copyright: Arne Ahlström</a:t>
            </a:r>
            <a:endParaRPr lang="sv-SE"/>
          </a:p>
        </p:txBody>
      </p:sp>
      <p:sp>
        <p:nvSpPr>
          <p:cNvPr id="7" name="Slide Number Placeholder 6"/>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sv-SE" smtClean="0"/>
              <a:t>Klicka här för att ändra format</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7" name="Date Placeholder 6"/>
          <p:cNvSpPr>
            <a:spLocks noGrp="1"/>
          </p:cNvSpPr>
          <p:nvPr>
            <p:ph type="dt" sz="half" idx="10"/>
          </p:nvPr>
        </p:nvSpPr>
        <p:spPr/>
        <p:txBody>
          <a:bodyPr/>
          <a:lstStyle/>
          <a:p>
            <a:fld id="{5AD18435-B360-4BB2-8884-92B5CEB91F4E}" type="datetime1">
              <a:rPr lang="sv-SE" smtClean="0"/>
              <a:t>2014-08-27</a:t>
            </a:fld>
            <a:endParaRPr lang="sv-SE"/>
          </a:p>
        </p:txBody>
      </p:sp>
      <p:sp>
        <p:nvSpPr>
          <p:cNvPr id="8" name="Footer Placeholder 7"/>
          <p:cNvSpPr>
            <a:spLocks noGrp="1"/>
          </p:cNvSpPr>
          <p:nvPr>
            <p:ph type="ftr" sz="quarter" idx="11"/>
          </p:nvPr>
        </p:nvSpPr>
        <p:spPr/>
        <p:txBody>
          <a:bodyPr/>
          <a:lstStyle/>
          <a:p>
            <a:r>
              <a:rPr lang="sv-SE" smtClean="0"/>
              <a:t>                    Copyright: Arne Ahlström</a:t>
            </a:r>
            <a:endParaRPr lang="sv-SE"/>
          </a:p>
        </p:txBody>
      </p:sp>
      <p:sp>
        <p:nvSpPr>
          <p:cNvPr id="9" name="Slide Number Placeholder 8"/>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sv-SE" smtClean="0"/>
              <a:t>Klicka här för att ändra format</a:t>
            </a:r>
            <a:endParaRPr kumimoji="0" lang="en-US"/>
          </a:p>
        </p:txBody>
      </p:sp>
      <p:sp>
        <p:nvSpPr>
          <p:cNvPr id="3" name="Date Placeholder 2"/>
          <p:cNvSpPr>
            <a:spLocks noGrp="1"/>
          </p:cNvSpPr>
          <p:nvPr>
            <p:ph type="dt" sz="half" idx="10"/>
          </p:nvPr>
        </p:nvSpPr>
        <p:spPr/>
        <p:txBody>
          <a:bodyPr/>
          <a:lstStyle/>
          <a:p>
            <a:fld id="{D09FC150-B1F0-4B02-8BD5-68A0F7B5471D}" type="datetime1">
              <a:rPr lang="sv-SE" smtClean="0"/>
              <a:t>2014-08-27</a:t>
            </a:fld>
            <a:endParaRPr lang="sv-SE"/>
          </a:p>
        </p:txBody>
      </p:sp>
      <p:sp>
        <p:nvSpPr>
          <p:cNvPr id="4" name="Footer Placeholder 3"/>
          <p:cNvSpPr>
            <a:spLocks noGrp="1"/>
          </p:cNvSpPr>
          <p:nvPr>
            <p:ph type="ftr" sz="quarter" idx="11"/>
          </p:nvPr>
        </p:nvSpPr>
        <p:spPr/>
        <p:txBody>
          <a:bodyPr/>
          <a:lstStyle/>
          <a:p>
            <a:r>
              <a:rPr lang="sv-SE" smtClean="0"/>
              <a:t>                    Copyright: Arne Ahlström</a:t>
            </a:r>
            <a:endParaRPr lang="sv-SE"/>
          </a:p>
        </p:txBody>
      </p:sp>
      <p:sp>
        <p:nvSpPr>
          <p:cNvPr id="5" name="Slide Number Placeholder 4"/>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012E3-E150-4F2C-9001-5911571EB848}" type="datetime1">
              <a:rPr lang="sv-SE" smtClean="0"/>
              <a:t>2014-08-27</a:t>
            </a:fld>
            <a:endParaRPr lang="sv-SE"/>
          </a:p>
        </p:txBody>
      </p:sp>
      <p:sp>
        <p:nvSpPr>
          <p:cNvPr id="3" name="Footer Placeholder 2"/>
          <p:cNvSpPr>
            <a:spLocks noGrp="1"/>
          </p:cNvSpPr>
          <p:nvPr>
            <p:ph type="ftr" sz="quarter" idx="11"/>
          </p:nvPr>
        </p:nvSpPr>
        <p:spPr/>
        <p:txBody>
          <a:bodyPr/>
          <a:lstStyle/>
          <a:p>
            <a:r>
              <a:rPr lang="sv-SE" smtClean="0"/>
              <a:t>                    Copyright: Arne Ahlström</a:t>
            </a:r>
            <a:endParaRPr lang="sv-SE"/>
          </a:p>
        </p:txBody>
      </p:sp>
      <p:sp>
        <p:nvSpPr>
          <p:cNvPr id="4" name="Slide Number Placeholder 3"/>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sv-SE" smtClean="0"/>
              <a:t>Klicka här för att ändra format</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sv-SE" smtClean="0"/>
              <a:t>Klicka här för att ändra format på bakgrundstexten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5" name="Date Placeholder 4"/>
          <p:cNvSpPr>
            <a:spLocks noGrp="1"/>
          </p:cNvSpPr>
          <p:nvPr>
            <p:ph type="dt" sz="half" idx="10"/>
          </p:nvPr>
        </p:nvSpPr>
        <p:spPr/>
        <p:txBody>
          <a:bodyPr/>
          <a:lstStyle/>
          <a:p>
            <a:fld id="{BCA82E67-BFA2-4334-B2C3-E996440523C1}" type="datetime1">
              <a:rPr lang="sv-SE" smtClean="0"/>
              <a:t>2014-08-27</a:t>
            </a:fld>
            <a:endParaRPr lang="sv-SE"/>
          </a:p>
        </p:txBody>
      </p:sp>
      <p:sp>
        <p:nvSpPr>
          <p:cNvPr id="6" name="Footer Placeholder 5"/>
          <p:cNvSpPr>
            <a:spLocks noGrp="1"/>
          </p:cNvSpPr>
          <p:nvPr>
            <p:ph type="ftr" sz="quarter" idx="11"/>
          </p:nvPr>
        </p:nvSpPr>
        <p:spPr/>
        <p:txBody>
          <a:bodyPr/>
          <a:lstStyle/>
          <a:p>
            <a:r>
              <a:rPr lang="sv-SE" smtClean="0"/>
              <a:t>                    Copyright: Arne Ahlström</a:t>
            </a:r>
            <a:endParaRPr lang="sv-SE"/>
          </a:p>
        </p:txBody>
      </p:sp>
      <p:sp>
        <p:nvSpPr>
          <p:cNvPr id="7" name="Slide Number Placeholder 6"/>
          <p:cNvSpPr>
            <a:spLocks noGrp="1"/>
          </p:cNvSpPr>
          <p:nvPr>
            <p:ph type="sldNum" sz="quarter" idx="12"/>
          </p:nvPr>
        </p:nvSpPr>
        <p:spPr/>
        <p:txBody>
          <a:bodyPr/>
          <a:lstStyle/>
          <a:p>
            <a:fld id="{4E735E46-477D-43C6-9A03-3DF5CD68E4EE}" type="slidenum">
              <a:rPr lang="sv-SE" smtClean="0"/>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sv-SE" smtClean="0"/>
              <a:t>Klicka här för att ändra format</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sv-SE" smtClean="0"/>
              <a:t>Klicka här för att ändra format på bakgrundstexten</a:t>
            </a:r>
          </a:p>
        </p:txBody>
      </p:sp>
      <p:sp>
        <p:nvSpPr>
          <p:cNvPr id="5" name="Date Placeholder 4"/>
          <p:cNvSpPr>
            <a:spLocks noGrp="1"/>
          </p:cNvSpPr>
          <p:nvPr>
            <p:ph type="dt" sz="half" idx="10"/>
          </p:nvPr>
        </p:nvSpPr>
        <p:spPr/>
        <p:txBody>
          <a:bodyPr/>
          <a:lstStyle/>
          <a:p>
            <a:fld id="{E324ADBA-69F5-40C9-9FEC-8C6760F70796}" type="datetime1">
              <a:rPr lang="sv-SE" smtClean="0"/>
              <a:t>2014-08-27</a:t>
            </a:fld>
            <a:endParaRPr lang="sv-SE"/>
          </a:p>
        </p:txBody>
      </p:sp>
      <p:sp>
        <p:nvSpPr>
          <p:cNvPr id="6" name="Footer Placeholder 5"/>
          <p:cNvSpPr>
            <a:spLocks noGrp="1"/>
          </p:cNvSpPr>
          <p:nvPr>
            <p:ph type="ftr" sz="quarter" idx="11"/>
          </p:nvPr>
        </p:nvSpPr>
        <p:spPr/>
        <p:txBody>
          <a:bodyPr/>
          <a:lstStyle/>
          <a:p>
            <a:r>
              <a:rPr lang="sv-SE" smtClean="0"/>
              <a:t>                    Copyright: Arne Ahlström</a:t>
            </a:r>
            <a:endParaRPr lang="sv-SE"/>
          </a:p>
        </p:txBody>
      </p:sp>
      <p:sp>
        <p:nvSpPr>
          <p:cNvPr id="7" name="Slide Number Placeholder 6"/>
          <p:cNvSpPr>
            <a:spLocks noGrp="1"/>
          </p:cNvSpPr>
          <p:nvPr>
            <p:ph type="sldNum" sz="quarter" idx="12"/>
          </p:nvPr>
        </p:nvSpPr>
        <p:spPr>
          <a:xfrm>
            <a:off x="8077200" y="4767263"/>
            <a:ext cx="609600" cy="273844"/>
          </a:xfrm>
        </p:spPr>
        <p:txBody>
          <a:bodyPr/>
          <a:lstStyle/>
          <a:p>
            <a:fld id="{4E735E46-477D-43C6-9A03-3DF5CD68E4EE}" type="slidenum">
              <a:rPr lang="sv-SE" smtClean="0"/>
              <a:t>‹#›</a:t>
            </a:fld>
            <a:endParaRPr lang="sv-SE"/>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sv-SE" smtClean="0"/>
              <a:t>Klicka på ikonen för att lägga till en bild</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sv-SE" smtClean="0"/>
              <a:t>Klicka här för att ändra format</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83DE38-1FBC-49ED-9D45-B412827DCB2F}" type="datetime1">
              <a:rPr lang="sv-SE" smtClean="0"/>
              <a:t>2014-08-27</a:t>
            </a:fld>
            <a:endParaRPr lang="sv-SE"/>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sv-SE" smtClean="0"/>
              <a:t>                    Copyright: Arne Ahlström</a:t>
            </a:r>
            <a:endParaRPr lang="sv-SE"/>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E735E46-477D-43C6-9A03-3DF5CD68E4EE}" type="slidenum">
              <a:rPr lang="sv-SE" smtClean="0"/>
              <a:t>‹#›</a:t>
            </a:fld>
            <a:endParaRPr lang="sv-SE"/>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wma"/><Relationship Id="rId7" Type="http://schemas.openxmlformats.org/officeDocument/2006/relationships/image" Target="../media/image2.jpe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5.png"/><Relationship Id="rId4" Type="http://schemas.microsoft.com/office/2007/relationships/media" Target="../media/media2.wav"/><Relationship Id="rId9"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3.em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24.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audio" Target="../media/media6.wav"/><Relationship Id="rId7" Type="http://schemas.openxmlformats.org/officeDocument/2006/relationships/audio" Target="../media/media8.wav"/><Relationship Id="rId2" Type="http://schemas.microsoft.com/office/2007/relationships/media" Target="../media/media6.wav"/><Relationship Id="rId1" Type="http://schemas.openxmlformats.org/officeDocument/2006/relationships/tags" Target="../tags/tag25.xml"/><Relationship Id="rId6" Type="http://schemas.microsoft.com/office/2007/relationships/media" Target="../media/media8.wav"/><Relationship Id="rId5" Type="http://schemas.openxmlformats.org/officeDocument/2006/relationships/audio" Target="../media/media7.wav"/><Relationship Id="rId10" Type="http://schemas.openxmlformats.org/officeDocument/2006/relationships/image" Target="../media/image11.png"/><Relationship Id="rId4" Type="http://schemas.microsoft.com/office/2007/relationships/media" Target="../media/media7.wav"/><Relationship Id="rId9"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microsoft.com/office/2007/relationships/media" Target="../media/media9.wma"/><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8" Type="http://schemas.microsoft.com/office/2007/relationships/media" Target="../media/media13.wav"/><Relationship Id="rId13" Type="http://schemas.openxmlformats.org/officeDocument/2006/relationships/audio" Target="../media/media15.wav"/><Relationship Id="rId18" Type="http://schemas.openxmlformats.org/officeDocument/2006/relationships/image" Target="../media/image55.png"/><Relationship Id="rId3" Type="http://schemas.openxmlformats.org/officeDocument/2006/relationships/audio" Target="../media/media10.wav"/><Relationship Id="rId7" Type="http://schemas.openxmlformats.org/officeDocument/2006/relationships/audio" Target="../media/media12.wav"/><Relationship Id="rId12" Type="http://schemas.microsoft.com/office/2007/relationships/media" Target="../media/media15.wav"/><Relationship Id="rId17" Type="http://schemas.openxmlformats.org/officeDocument/2006/relationships/image" Target="../media/image54.png"/><Relationship Id="rId2" Type="http://schemas.microsoft.com/office/2007/relationships/media" Target="../media/media10.wav"/><Relationship Id="rId16" Type="http://schemas.openxmlformats.org/officeDocument/2006/relationships/image" Target="../media/image53.png"/><Relationship Id="rId1" Type="http://schemas.openxmlformats.org/officeDocument/2006/relationships/tags" Target="../tags/tag29.xml"/><Relationship Id="rId6" Type="http://schemas.microsoft.com/office/2007/relationships/media" Target="../media/media12.wav"/><Relationship Id="rId11" Type="http://schemas.openxmlformats.org/officeDocument/2006/relationships/audio" Target="../media/media14.wav"/><Relationship Id="rId5" Type="http://schemas.openxmlformats.org/officeDocument/2006/relationships/audio" Target="../media/media11.wav"/><Relationship Id="rId15" Type="http://schemas.openxmlformats.org/officeDocument/2006/relationships/image" Target="../media/image52.png"/><Relationship Id="rId10" Type="http://schemas.microsoft.com/office/2007/relationships/media" Target="../media/media14.wav"/><Relationship Id="rId19" Type="http://schemas.openxmlformats.org/officeDocument/2006/relationships/image" Target="../media/image11.png"/><Relationship Id="rId4" Type="http://schemas.microsoft.com/office/2007/relationships/media" Target="../media/media11.wav"/><Relationship Id="rId9" Type="http://schemas.openxmlformats.org/officeDocument/2006/relationships/audio" Target="../media/media13.wav"/><Relationship Id="rId1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3.jpeg"/><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dirty="0" smtClean="0"/>
              <a:t>                    </a:t>
            </a:r>
            <a:r>
              <a:rPr lang="sv-SE" dirty="0" smtClean="0">
                <a:solidFill>
                  <a:schemeClr val="bg1"/>
                </a:solidFill>
              </a:rPr>
              <a:t>Copyright: Arne Ahlström</a:t>
            </a:r>
            <a:endParaRPr lang="sv-SE" dirty="0">
              <a:solidFill>
                <a:schemeClr val="bg1"/>
              </a:solidFill>
            </a:endParaRPr>
          </a:p>
        </p:txBody>
      </p:sp>
      <p:sp>
        <p:nvSpPr>
          <p:cNvPr id="6" name="Platshållare för bildnummer 5"/>
          <p:cNvSpPr>
            <a:spLocks noGrp="1"/>
          </p:cNvSpPr>
          <p:nvPr>
            <p:ph type="sldNum" sz="quarter" idx="12"/>
          </p:nvPr>
        </p:nvSpPr>
        <p:spPr>
          <a:xfrm>
            <a:off x="7924800" y="4767263"/>
            <a:ext cx="691850" cy="273844"/>
          </a:xfrm>
        </p:spPr>
        <p:txBody>
          <a:bodyPr/>
          <a:lstStyle/>
          <a:p>
            <a:fld id="{4E735E46-477D-43C6-9A03-3DF5CD68E4EE}" type="slidenum">
              <a:rPr lang="sv-SE" smtClean="0">
                <a:solidFill>
                  <a:schemeClr val="bg1"/>
                </a:solidFill>
              </a:rPr>
              <a:t>1</a:t>
            </a:fld>
            <a:endParaRPr lang="sv-SE" dirty="0">
              <a:solidFill>
                <a:schemeClr val="bg1"/>
              </a:solidFill>
            </a:endParaRPr>
          </a:p>
        </p:txBody>
      </p:sp>
      <p:pic>
        <p:nvPicPr>
          <p:cNvPr id="1026" name="Picture 2" descr="E:\VaxRa-Arbetsunderlag\Bilder fr SVF OK att använda\Q4B36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3894" y="131527"/>
            <a:ext cx="7642756" cy="46319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04 Kustartilleriaes defileringsmarsch 'För Kustartilleriet'.wma">
            <a:hlinkClick r:id="" action="ppaction://media"/>
          </p:cNvPr>
          <p:cNvPicPr>
            <a:picLocks noChangeAspect="1"/>
          </p:cNvPicPr>
          <p:nvPr>
            <a:audioFile r:link="rId2"/>
            <p:extLst>
              <p:ext uri="{DAA4B4D4-6D71-4841-9C94-3DE7FCFB9230}">
                <p14:media xmlns:p14="http://schemas.microsoft.com/office/powerpoint/2010/main" r:embed="rId3">
                  <p14:trim end="136054.1136"/>
                  <p14:fade in="2250" out="2250"/>
                </p14:media>
              </p:ext>
            </p:extLst>
          </p:nvPr>
        </p:nvPicPr>
        <p:blipFill>
          <a:blip r:embed="rId8"/>
          <a:stretch>
            <a:fillRect/>
          </a:stretch>
        </p:blipFill>
        <p:spPr>
          <a:xfrm>
            <a:off x="8146370" y="3950169"/>
            <a:ext cx="251048" cy="251048"/>
          </a:xfrm>
          <a:prstGeom prst="rect">
            <a:avLst/>
          </a:prstGeom>
        </p:spPr>
      </p:pic>
      <p:pic>
        <p:nvPicPr>
          <p:cNvPr id="1032" name="Picture 8" descr="C:\Users\Arne\AppData\Local\Microsoft\Windows\Temporary Internet Files\Content.IE5\ZGAKZ7KU\dglxasset[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131527"/>
            <a:ext cx="1733374" cy="1733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691680" y="3814083"/>
            <a:ext cx="6207184" cy="830997"/>
          </a:xfrm>
          <a:prstGeom prst="rect">
            <a:avLst/>
          </a:prstGeom>
          <a:noFill/>
        </p:spPr>
        <p:txBody>
          <a:bodyPr wrap="square" rtlCol="0">
            <a:spAutoFit/>
          </a:bodyPr>
          <a:lstStyle/>
          <a:p>
            <a:r>
              <a:rPr lang="sv-SE" sz="1600" b="1" dirty="0" smtClean="0">
                <a:latin typeface="Garamond" panose="02020404030301010803" pitchFamily="18" charset="0"/>
              </a:rPr>
              <a:t>Den 16 december 1914 startade Vaxholms radio med anropssignalen SAF. Bildspelet visar stationens verksamhet fram till avvecklingen under 1970-talet</a:t>
            </a:r>
            <a:r>
              <a:rPr lang="sv-SE" sz="1400" b="1" dirty="0" smtClean="0">
                <a:latin typeface="Garamond" panose="02020404030301010803" pitchFamily="18" charset="0"/>
              </a:rPr>
              <a:t>.</a:t>
            </a:r>
            <a:endParaRPr lang="sv-SE" sz="1400" b="1" dirty="0">
              <a:latin typeface="Garamond" panose="02020404030301010803" pitchFamily="18" charset="0"/>
            </a:endParaRPr>
          </a:p>
        </p:txBody>
      </p:sp>
      <p:pic>
        <p:nvPicPr>
          <p:cNvPr id="3" name="SAF01.wav">
            <a:hlinkClick r:id="" action="ppaction://media"/>
          </p:cNvPr>
          <p:cNvPicPr>
            <a:picLocks noChangeAspect="1"/>
          </p:cNvPicPr>
          <p:nvPr>
            <a:audioFile r:link="rId2"/>
            <p:extLst>
              <p:ext uri="{DAA4B4D4-6D71-4841-9C94-3DE7FCFB9230}">
                <p14:media xmlns:p14="http://schemas.microsoft.com/office/powerpoint/2010/main" r:embed="rId4">
                  <p14:trim end="0.2037"/>
                </p14:media>
              </p:ext>
            </p:extLst>
          </p:nvPr>
        </p:nvPicPr>
        <p:blipFill>
          <a:blip r:embed="rId10"/>
          <a:stretch>
            <a:fillRect/>
          </a:stretch>
        </p:blipFill>
        <p:spPr>
          <a:xfrm>
            <a:off x="8146370" y="4371950"/>
            <a:ext cx="246420" cy="246420"/>
          </a:xfrm>
          <a:prstGeom prst="rect">
            <a:avLst/>
          </a:prstGeom>
        </p:spPr>
      </p:pic>
    </p:spTree>
    <p:custDataLst>
      <p:tags r:id="rId1"/>
    </p:custDataLst>
    <p:extLst>
      <p:ext uri="{BB962C8B-B14F-4D97-AF65-F5344CB8AC3E}">
        <p14:creationId xmlns:p14="http://schemas.microsoft.com/office/powerpoint/2010/main" val="2653577109"/>
      </p:ext>
    </p:extLst>
  </p:cSld>
  <p:clrMapOvr>
    <a:masterClrMapping/>
  </p:clrMapOvr>
  <mc:AlternateContent xmlns:mc="http://schemas.openxmlformats.org/markup-compatibility/2006" xmlns:p14="http://schemas.microsoft.com/office/powerpoint/2010/main">
    <mc:Choice Requires="p14">
      <p:transition spd="slow" p14:dur="3400" advTm="132254">
        <p14:reveal/>
      </p:transition>
    </mc:Choice>
    <mc:Fallback xmlns="">
      <p:transition spd="slow" advTm="1322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1500"/>
                                        <p:tgtEl>
                                          <p:spTgt spid="1032"/>
                                        </p:tgtEl>
                                      </p:cBhvr>
                                    </p:animEffect>
                                    <p:anim calcmode="lin" valueType="num">
                                      <p:cBhvr>
                                        <p:cTn id="14" dur="1500" fill="hold"/>
                                        <p:tgtEl>
                                          <p:spTgt spid="1032"/>
                                        </p:tgtEl>
                                        <p:attrNameLst>
                                          <p:attrName>ppt_x</p:attrName>
                                        </p:attrNameLst>
                                      </p:cBhvr>
                                      <p:tavLst>
                                        <p:tav tm="0">
                                          <p:val>
                                            <p:strVal val="#ppt_x"/>
                                          </p:val>
                                        </p:tav>
                                        <p:tav tm="100000">
                                          <p:val>
                                            <p:strVal val="#ppt_x"/>
                                          </p:val>
                                        </p:tav>
                                      </p:tavLst>
                                    </p:anim>
                                    <p:anim calcmode="lin" valueType="num">
                                      <p:cBhvr>
                                        <p:cTn id="15" dur="1500" fill="hold"/>
                                        <p:tgtEl>
                                          <p:spTgt spid="1032"/>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1000"/>
                                  </p:stCondLst>
                                  <p:childTnLst>
                                    <p:cmd type="call" cmd="playFrom(0.0)">
                                      <p:cBhvr>
                                        <p:cTn id="17" dur="21422" fill="hold"/>
                                        <p:tgtEl>
                                          <p:spTgt spid="12"/>
                                        </p:tgtEl>
                                      </p:cBhvr>
                                    </p:cmd>
                                  </p:childTnLst>
                                </p:cTn>
                              </p:par>
                            </p:childTnLst>
                          </p:cTn>
                        </p:par>
                        <p:par>
                          <p:cTn id="18" fill="hold">
                            <p:stCondLst>
                              <p:cond delay="24422"/>
                            </p:stCondLst>
                            <p:childTnLst>
                              <p:par>
                                <p:cTn id="19" presetID="1" presetClass="mediacall" presetSubtype="0" fill="hold" nodeType="afterEffect">
                                  <p:stCondLst>
                                    <p:cond delay="1500"/>
                                  </p:stCondLst>
                                  <p:childTnLst>
                                    <p:cmd type="call" cmd="playFrom(0.0)">
                                      <p:cBhvr>
                                        <p:cTn id="20" dur="104335" fill="hold"/>
                                        <p:tgtEl>
                                          <p:spTgt spid="3"/>
                                        </p:tgtEl>
                                      </p:cBhvr>
                                    </p:cmd>
                                  </p:childTnLst>
                                </p:cTn>
                              </p:par>
                              <p:par>
                                <p:cTn id="21" presetID="42" presetClass="entr" presetSubtype="0" fill="hold" grpId="0" nodeType="withEffect">
                                  <p:stCondLst>
                                    <p:cond delay="3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ppt_x</p:attrName>
                                        </p:attrNameLst>
                                      </p:cBhvr>
                                      <p:tavLst>
                                        <p:tav tm="0">
                                          <p:val>
                                            <p:strVal val="#ppt_x"/>
                                          </p:val>
                                        </p:tav>
                                        <p:tav tm="100000">
                                          <p:val>
                                            <p:strVal val="#ppt_x"/>
                                          </p:val>
                                        </p:tav>
                                      </p:tavLst>
                                    </p:anim>
                                    <p:anim calcmode="lin" valueType="num">
                                      <p:cBhvr>
                                        <p:cTn id="25"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 grpId="0"/>
    </p:bldLst>
  </p:timing>
  <p:extLst>
    <p:ext uri="{E180D4A7-C9FB-4DFB-919C-405C955672EB}">
      <p14:showEvtLst xmlns:p14="http://schemas.microsoft.com/office/powerpoint/2010/main">
        <p14:playEvt time="4201" objId="12"/>
        <p14:stopEvt time="25804" objId="12"/>
        <p14:playEvt time="27124" objId="3"/>
        <p14:stopEvt time="131565"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USTRADIO\Vaxholm ra\Oxdjupet 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08068"/>
            <a:ext cx="3629241" cy="2579705"/>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95486"/>
            <a:ext cx="1885640" cy="2592288"/>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909450"/>
            <a:ext cx="2448272" cy="1858456"/>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323528" y="3003798"/>
            <a:ext cx="8496944" cy="1323439"/>
          </a:xfrm>
          <a:prstGeom prst="rect">
            <a:avLst/>
          </a:prstGeom>
          <a:noFill/>
        </p:spPr>
        <p:txBody>
          <a:bodyPr wrap="square" rtlCol="0">
            <a:spAutoFit/>
          </a:bodyPr>
          <a:lstStyle/>
          <a:p>
            <a:r>
              <a:rPr lang="sv-SE" sz="2000" dirty="0" smtClean="0">
                <a:solidFill>
                  <a:schemeClr val="bg1"/>
                </a:solidFill>
              </a:rPr>
              <a:t>Utbyggnad av landbaserade kustradiostationer genomfördes 1902 – 1905 vid, från vänster, Kungsholms fort, Oskar-Fredriksborg vid Oxdjupet Rindö och vid Fårösund Norra Gattet.</a:t>
            </a:r>
          </a:p>
          <a:p>
            <a:r>
              <a:rPr lang="sv-SE" sz="2000" dirty="0" smtClean="0">
                <a:solidFill>
                  <a:schemeClr val="bg1"/>
                </a:solidFill>
              </a:rPr>
              <a:t>Oskar-Fredriksborg (OF) blev föregångaren till Vaxholm radio.</a:t>
            </a:r>
            <a:endParaRPr lang="sv-SE" sz="2000" dirty="0">
              <a:solidFill>
                <a:schemeClr val="bg1"/>
              </a:solidFill>
            </a:endParaRPr>
          </a:p>
        </p:txBody>
      </p:sp>
      <p:sp>
        <p:nvSpPr>
          <p:cNvPr id="3" name="Platshållare för datum 2"/>
          <p:cNvSpPr>
            <a:spLocks noGrp="1"/>
          </p:cNvSpPr>
          <p:nvPr>
            <p:ph type="dt" sz="half" idx="10"/>
          </p:nvPr>
        </p:nvSpPr>
        <p:spPr/>
        <p:txBody>
          <a:bodyPr/>
          <a:lstStyle/>
          <a:p>
            <a:fld id="{BFFBC6F0-02B8-4924-9084-E4C5ED41E8D0}" type="datetime1">
              <a:rPr lang="sv-SE" smtClean="0">
                <a:solidFill>
                  <a:schemeClr val="bg1"/>
                </a:solidFill>
              </a:rPr>
              <a:t>2014-08-27</a:t>
            </a:fld>
            <a:endParaRPr lang="sv-SE" dirty="0">
              <a:solidFill>
                <a:schemeClr val="bg1"/>
              </a:solidFill>
            </a:endParaRPr>
          </a:p>
        </p:txBody>
      </p:sp>
      <p:sp>
        <p:nvSpPr>
          <p:cNvPr id="4" name="Platshållare för sidfot 3"/>
          <p:cNvSpPr>
            <a:spLocks noGrp="1"/>
          </p:cNvSpPr>
          <p:nvPr>
            <p:ph type="ftr" sz="quarter" idx="11"/>
          </p:nvPr>
        </p:nvSpPr>
        <p:spPr>
          <a:xfrm>
            <a:off x="2699792" y="4767263"/>
            <a:ext cx="3320008" cy="273844"/>
          </a:xfrm>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10</a:t>
            </a:fld>
            <a:endParaRPr lang="sv-SE" dirty="0">
              <a:solidFill>
                <a:schemeClr val="bg1"/>
              </a:solidFill>
            </a:endParaRPr>
          </a:p>
        </p:txBody>
      </p:sp>
    </p:spTree>
    <p:custDataLst>
      <p:tags r:id="rId1"/>
    </p:custDataLst>
    <p:extLst>
      <p:ext uri="{BB962C8B-B14F-4D97-AF65-F5344CB8AC3E}">
        <p14:creationId xmlns:p14="http://schemas.microsoft.com/office/powerpoint/2010/main" val="3114271411"/>
      </p:ext>
    </p:extLst>
  </p:cSld>
  <p:clrMapOvr>
    <a:masterClrMapping/>
  </p:clrMapOvr>
  <mc:AlternateContent xmlns:mc="http://schemas.openxmlformats.org/markup-compatibility/2006" xmlns:p14="http://schemas.microsoft.com/office/powerpoint/2010/main">
    <mc:Choice Requires="p14">
      <p:transition spd="slow" p14:dur="2000" advTm="19450"/>
    </mc:Choice>
    <mc:Fallback xmlns="">
      <p:transition spd="slow" advTm="19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anim calcmode="lin" valueType="num">
                                      <p:cBhvr>
                                        <p:cTn id="8" dur="2000" fill="hold"/>
                                        <p:tgtEl>
                                          <p:spTgt spid="1027"/>
                                        </p:tgtEl>
                                        <p:attrNameLst>
                                          <p:attrName>ppt_x</p:attrName>
                                        </p:attrNameLst>
                                      </p:cBhvr>
                                      <p:tavLst>
                                        <p:tav tm="0">
                                          <p:val>
                                            <p:strVal val="#ppt_x"/>
                                          </p:val>
                                        </p:tav>
                                        <p:tav tm="100000">
                                          <p:val>
                                            <p:strVal val="#ppt_x"/>
                                          </p:val>
                                        </p:tav>
                                      </p:tavLst>
                                    </p:anim>
                                    <p:anim calcmode="lin" valueType="num">
                                      <p:cBhvr>
                                        <p:cTn id="9" dur="2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anim calcmode="lin" valueType="num">
                                      <p:cBhvr>
                                        <p:cTn id="15" dur="2000" fill="hold"/>
                                        <p:tgtEl>
                                          <p:spTgt spid="1026"/>
                                        </p:tgtEl>
                                        <p:attrNameLst>
                                          <p:attrName>ppt_x</p:attrName>
                                        </p:attrNameLst>
                                      </p:cBhvr>
                                      <p:tavLst>
                                        <p:tav tm="0">
                                          <p:val>
                                            <p:strVal val="#ppt_x"/>
                                          </p:val>
                                        </p:tav>
                                        <p:tav tm="100000">
                                          <p:val>
                                            <p:strVal val="#ppt_x"/>
                                          </p:val>
                                        </p:tav>
                                      </p:tavLst>
                                    </p:anim>
                                    <p:anim calcmode="lin" valueType="num">
                                      <p:cBhvr>
                                        <p:cTn id="16"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75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2000"/>
                                        <p:tgtEl>
                                          <p:spTgt spid="1029"/>
                                        </p:tgtEl>
                                      </p:cBhvr>
                                    </p:animEffect>
                                    <p:anim calcmode="lin" valueType="num">
                                      <p:cBhvr>
                                        <p:cTn id="22" dur="2000" fill="hold"/>
                                        <p:tgtEl>
                                          <p:spTgt spid="1029"/>
                                        </p:tgtEl>
                                        <p:attrNameLst>
                                          <p:attrName>ppt_x</p:attrName>
                                        </p:attrNameLst>
                                      </p:cBhvr>
                                      <p:tavLst>
                                        <p:tav tm="0">
                                          <p:val>
                                            <p:strVal val="#ppt_x"/>
                                          </p:val>
                                        </p:tav>
                                        <p:tav tm="100000">
                                          <p:val>
                                            <p:strVal val="#ppt_x"/>
                                          </p:val>
                                        </p:tav>
                                      </p:tavLst>
                                    </p:anim>
                                    <p:anim calcmode="lin" valueType="num">
                                      <p:cBhvr>
                                        <p:cTn id="23" dur="2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ppt_x</p:attrName>
                                        </p:attrNameLst>
                                      </p:cBhvr>
                                      <p:tavLst>
                                        <p:tav tm="0">
                                          <p:val>
                                            <p:strVal val="#ppt_x"/>
                                          </p:val>
                                        </p:tav>
                                        <p:tav tm="100000">
                                          <p:val>
                                            <p:strVal val="#ppt_x"/>
                                          </p:val>
                                        </p:tav>
                                      </p:tavLst>
                                    </p:anim>
                                    <p:anim calcmode="lin" valueType="num">
                                      <p:cBhvr>
                                        <p:cTn id="30"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35" y="195486"/>
            <a:ext cx="3960440"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ktangel 4"/>
          <p:cNvSpPr/>
          <p:nvPr/>
        </p:nvSpPr>
        <p:spPr>
          <a:xfrm>
            <a:off x="4232786" y="195486"/>
            <a:ext cx="4659693" cy="4401205"/>
          </a:xfrm>
          <a:prstGeom prst="rect">
            <a:avLst/>
          </a:prstGeom>
        </p:spPr>
        <p:txBody>
          <a:bodyPr wrap="square">
            <a:spAutoFit/>
          </a:bodyPr>
          <a:lstStyle/>
          <a:p>
            <a:r>
              <a:rPr lang="sv-SE" sz="2800" b="1" dirty="0" smtClean="0">
                <a:solidFill>
                  <a:schemeClr val="bg1"/>
                </a:solidFill>
              </a:rPr>
              <a:t>Ragnar </a:t>
            </a:r>
            <a:r>
              <a:rPr lang="sv-SE" sz="2800" b="1" dirty="0" err="1" smtClean="0">
                <a:solidFill>
                  <a:schemeClr val="bg1"/>
                </a:solidFill>
              </a:rPr>
              <a:t>Rendahl</a:t>
            </a:r>
            <a:r>
              <a:rPr lang="sv-SE" sz="2800" b="1" dirty="0" smtClean="0">
                <a:solidFill>
                  <a:schemeClr val="bg1"/>
                </a:solidFill>
              </a:rPr>
              <a:t>, </a:t>
            </a:r>
          </a:p>
          <a:p>
            <a:r>
              <a:rPr lang="sv-SE" dirty="0" smtClean="0">
                <a:solidFill>
                  <a:schemeClr val="bg1"/>
                </a:solidFill>
              </a:rPr>
              <a:t>född 1878 i Karlstad.</a:t>
            </a:r>
          </a:p>
          <a:p>
            <a:r>
              <a:rPr lang="sv-SE" dirty="0" smtClean="0">
                <a:solidFill>
                  <a:schemeClr val="bg1"/>
                </a:solidFill>
              </a:rPr>
              <a:t>Anställdes 1908 vid KMF, samtidigt som de Champs slutade sin anställning där. </a:t>
            </a:r>
            <a:r>
              <a:rPr lang="sv-SE" dirty="0" err="1" smtClean="0">
                <a:solidFill>
                  <a:schemeClr val="bg1"/>
                </a:solidFill>
              </a:rPr>
              <a:t>Rendahl</a:t>
            </a:r>
            <a:r>
              <a:rPr lang="sv-SE" dirty="0" smtClean="0">
                <a:solidFill>
                  <a:schemeClr val="bg1"/>
                </a:solidFill>
              </a:rPr>
              <a:t> studerade först vid KTH i Stockholm och av- slutade sina studier  som </a:t>
            </a:r>
            <a:r>
              <a:rPr lang="sv-SE" dirty="0" err="1" smtClean="0">
                <a:solidFill>
                  <a:schemeClr val="bg1"/>
                </a:solidFill>
              </a:rPr>
              <a:t>civilingejör</a:t>
            </a:r>
            <a:r>
              <a:rPr lang="sv-SE" dirty="0" smtClean="0">
                <a:solidFill>
                  <a:schemeClr val="bg1"/>
                </a:solidFill>
              </a:rPr>
              <a:t> i Berlin år 1900.</a:t>
            </a:r>
          </a:p>
          <a:p>
            <a:r>
              <a:rPr lang="sv-SE" dirty="0" smtClean="0">
                <a:solidFill>
                  <a:schemeClr val="bg1"/>
                </a:solidFill>
              </a:rPr>
              <a:t>Han fick sedan anställning vid AEG som la-</a:t>
            </a:r>
          </a:p>
          <a:p>
            <a:r>
              <a:rPr lang="sv-SE" dirty="0" err="1" smtClean="0">
                <a:solidFill>
                  <a:schemeClr val="bg1"/>
                </a:solidFill>
              </a:rPr>
              <a:t>boratorieingenjör</a:t>
            </a:r>
            <a:r>
              <a:rPr lang="sv-SE" dirty="0" smtClean="0">
                <a:solidFill>
                  <a:schemeClr val="bg1"/>
                </a:solidFill>
              </a:rPr>
              <a:t>  på avdelningen för den ”trådlösa telegrafin” och blev 1903 dess chef.</a:t>
            </a:r>
          </a:p>
          <a:p>
            <a:r>
              <a:rPr lang="sv-SE" dirty="0" err="1" smtClean="0">
                <a:solidFill>
                  <a:schemeClr val="bg1"/>
                </a:solidFill>
              </a:rPr>
              <a:t>Rendahl</a:t>
            </a:r>
            <a:r>
              <a:rPr lang="sv-SE" dirty="0" smtClean="0">
                <a:solidFill>
                  <a:schemeClr val="bg1"/>
                </a:solidFill>
              </a:rPr>
              <a:t> kom att leda flottans, men även Te-</a:t>
            </a:r>
          </a:p>
          <a:p>
            <a:r>
              <a:rPr lang="sv-SE" dirty="0" err="1" smtClean="0">
                <a:solidFill>
                  <a:schemeClr val="bg1"/>
                </a:solidFill>
              </a:rPr>
              <a:t>legrafstyrelsens</a:t>
            </a:r>
            <a:r>
              <a:rPr lang="sv-SE" dirty="0" smtClean="0">
                <a:solidFill>
                  <a:schemeClr val="bg1"/>
                </a:solidFill>
              </a:rPr>
              <a:t> stationsutbyggnader in på 1920-talet. Han var också konstruktör  av den s k ”</a:t>
            </a:r>
            <a:r>
              <a:rPr lang="sv-SE" dirty="0" err="1" smtClean="0">
                <a:solidFill>
                  <a:schemeClr val="bg1"/>
                </a:solidFill>
              </a:rPr>
              <a:t>Rendahlsmasten</a:t>
            </a:r>
            <a:r>
              <a:rPr lang="sv-SE" dirty="0" smtClean="0">
                <a:solidFill>
                  <a:schemeClr val="bg1"/>
                </a:solidFill>
              </a:rPr>
              <a:t>”, som än idag finns kvar på någon plats i landet!</a:t>
            </a:r>
            <a:endParaRPr lang="sv-SE" dirty="0">
              <a:solidFill>
                <a:schemeClr val="bg1"/>
              </a:solidFill>
            </a:endParaRPr>
          </a:p>
        </p:txBody>
      </p:sp>
      <p:sp>
        <p:nvSpPr>
          <p:cNvPr id="2" name="Platshållare för datum 1"/>
          <p:cNvSpPr>
            <a:spLocks noGrp="1"/>
          </p:cNvSpPr>
          <p:nvPr>
            <p:ph type="dt" sz="half" idx="10"/>
          </p:nvPr>
        </p:nvSpPr>
        <p:spPr/>
        <p:txBody>
          <a:bodyPr/>
          <a:lstStyle/>
          <a:p>
            <a:fld id="{03EA5F96-54DC-482C-9C1D-CCE0A0E98E1C}"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11</a:t>
            </a:fld>
            <a:endParaRPr lang="sv-SE" dirty="0">
              <a:solidFill>
                <a:schemeClr val="bg1"/>
              </a:solidFill>
            </a:endParaRPr>
          </a:p>
        </p:txBody>
      </p:sp>
    </p:spTree>
    <p:custDataLst>
      <p:tags r:id="rId1"/>
    </p:custDataLst>
    <p:extLst>
      <p:ext uri="{BB962C8B-B14F-4D97-AF65-F5344CB8AC3E}">
        <p14:creationId xmlns:p14="http://schemas.microsoft.com/office/powerpoint/2010/main" val="4090329595"/>
      </p:ext>
    </p:extLst>
  </p:cSld>
  <p:clrMapOvr>
    <a:masterClrMapping/>
  </p:clrMapOvr>
  <mc:AlternateContent xmlns:mc="http://schemas.openxmlformats.org/markup-compatibility/2006" xmlns:p14="http://schemas.microsoft.com/office/powerpoint/2010/main">
    <mc:Choice Requires="p14">
      <p:transition spd="slow" p14:dur="3400" advTm="24917">
        <p14:reveal/>
      </p:transition>
    </mc:Choice>
    <mc:Fallback xmlns="">
      <p:transition spd="slow" advTm="249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ppt_x</p:attrName>
                                        </p:attrNameLst>
                                      </p:cBhvr>
                                      <p:tavLst>
                                        <p:tav tm="0">
                                          <p:val>
                                            <p:strVal val="#ppt_x"/>
                                          </p:val>
                                        </p:tav>
                                        <p:tav tm="100000">
                                          <p:val>
                                            <p:strVal val="#ppt_x"/>
                                          </p:val>
                                        </p:tav>
                                      </p:tavLst>
                                    </p:anim>
                                    <p:anim calcmode="lin" valueType="num">
                                      <p:cBhvr>
                                        <p:cTn id="9" dur="2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5230"/>
            <a:ext cx="1440160" cy="196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619" y="123479"/>
            <a:ext cx="1076516" cy="196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325" y="123479"/>
            <a:ext cx="1354699" cy="196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23395" y="2591246"/>
            <a:ext cx="4824536" cy="2585323"/>
          </a:xfrm>
          <a:prstGeom prst="rect">
            <a:avLst/>
          </a:prstGeom>
          <a:noFill/>
        </p:spPr>
        <p:txBody>
          <a:bodyPr wrap="square" rtlCol="0">
            <a:spAutoFit/>
          </a:bodyPr>
          <a:lstStyle/>
          <a:p>
            <a:r>
              <a:rPr lang="sv-SE" sz="1600" b="1" dirty="0" smtClean="0">
                <a:solidFill>
                  <a:schemeClr val="bg1"/>
                </a:solidFill>
              </a:rPr>
              <a:t>Tvister om äganderätten till radiostationerna</a:t>
            </a:r>
            <a:r>
              <a:rPr lang="sv-SE" dirty="0" smtClean="0">
                <a:solidFill>
                  <a:schemeClr val="bg1"/>
                </a:solidFill>
              </a:rPr>
              <a:t>.</a:t>
            </a:r>
          </a:p>
          <a:p>
            <a:r>
              <a:rPr lang="sv-SE" sz="1600" dirty="0" smtClean="0">
                <a:solidFill>
                  <a:schemeClr val="bg1"/>
                </a:solidFill>
              </a:rPr>
              <a:t>1913 ägde marinen de fyra stationerna i Karlskrona, </a:t>
            </a:r>
          </a:p>
          <a:p>
            <a:r>
              <a:rPr lang="sv-SE" sz="1600" dirty="0" smtClean="0">
                <a:solidFill>
                  <a:schemeClr val="bg1"/>
                </a:solidFill>
              </a:rPr>
              <a:t>Tingstäde, Oskar-Fredriksborg och Skeppsholmen.</a:t>
            </a:r>
          </a:p>
          <a:p>
            <a:r>
              <a:rPr lang="sv-SE" sz="1600" dirty="0" smtClean="0">
                <a:solidFill>
                  <a:schemeClr val="bg1"/>
                </a:solidFill>
              </a:rPr>
              <a:t>Telegrafstyrelsen  endast stationen i Göteborg, men</a:t>
            </a:r>
          </a:p>
          <a:p>
            <a:r>
              <a:rPr lang="sv-SE" sz="1600" dirty="0">
                <a:solidFill>
                  <a:schemeClr val="bg1"/>
                </a:solidFill>
              </a:rPr>
              <a:t>v</a:t>
            </a:r>
            <a:r>
              <a:rPr lang="sv-SE" sz="1600" dirty="0" smtClean="0">
                <a:solidFill>
                  <a:schemeClr val="bg1"/>
                </a:solidFill>
              </a:rPr>
              <a:t>ille gärna  ta över även marinens stationer!</a:t>
            </a:r>
          </a:p>
          <a:p>
            <a:endParaRPr lang="sv-SE" sz="1600" dirty="0" smtClean="0">
              <a:solidFill>
                <a:schemeClr val="bg1"/>
              </a:solidFill>
            </a:endParaRPr>
          </a:p>
          <a:p>
            <a:r>
              <a:rPr lang="sv-SE" sz="1600" dirty="0" smtClean="0">
                <a:solidFill>
                  <a:schemeClr val="bg1"/>
                </a:solidFill>
              </a:rPr>
              <a:t>Så småningom kom man överens  om att marinen skulle behålla Karlskrona och Tingstäde, medan Telegrafstyrelsen blev ägare till övriga stationer </a:t>
            </a:r>
            <a:r>
              <a:rPr lang="sv-SE" sz="1600" dirty="0" err="1" smtClean="0">
                <a:solidFill>
                  <a:schemeClr val="bg1"/>
                </a:solidFill>
              </a:rPr>
              <a:t>bl</a:t>
            </a:r>
            <a:r>
              <a:rPr lang="sv-SE" sz="1600" dirty="0" smtClean="0">
                <a:solidFill>
                  <a:schemeClr val="bg1"/>
                </a:solidFill>
              </a:rPr>
              <a:t> a</a:t>
            </a:r>
          </a:p>
          <a:p>
            <a:r>
              <a:rPr lang="sv-SE" sz="1600" dirty="0" smtClean="0">
                <a:solidFill>
                  <a:schemeClr val="bg1"/>
                </a:solidFill>
              </a:rPr>
              <a:t>Vaxholm radio.</a:t>
            </a:r>
            <a:endParaRPr lang="sv-SE" sz="1600" dirty="0">
              <a:solidFill>
                <a:schemeClr val="bg1"/>
              </a:solidFill>
            </a:endParaRPr>
          </a:p>
        </p:txBody>
      </p:sp>
      <p:sp>
        <p:nvSpPr>
          <p:cNvPr id="5" name="textruta 4"/>
          <p:cNvSpPr txBox="1"/>
          <p:nvPr/>
        </p:nvSpPr>
        <p:spPr>
          <a:xfrm>
            <a:off x="5076056" y="125230"/>
            <a:ext cx="3960440" cy="4216539"/>
          </a:xfrm>
          <a:prstGeom prst="rect">
            <a:avLst/>
          </a:prstGeom>
          <a:noFill/>
        </p:spPr>
        <p:txBody>
          <a:bodyPr wrap="square" rtlCol="0">
            <a:spAutoFit/>
          </a:bodyPr>
          <a:lstStyle/>
          <a:p>
            <a:r>
              <a:rPr lang="sv-SE" dirty="0" smtClean="0">
                <a:solidFill>
                  <a:schemeClr val="bg1"/>
                </a:solidFill>
              </a:rPr>
              <a:t>1913</a:t>
            </a:r>
            <a:r>
              <a:rPr lang="sv-SE" sz="1600" dirty="0" smtClean="0"/>
              <a:t> </a:t>
            </a:r>
            <a:r>
              <a:rPr lang="sv-SE" dirty="0" smtClean="0">
                <a:solidFill>
                  <a:schemeClr val="bg1"/>
                </a:solidFill>
              </a:rPr>
              <a:t>tog man också beslut om utbygg- </a:t>
            </a:r>
            <a:r>
              <a:rPr lang="sv-SE" dirty="0" err="1" smtClean="0">
                <a:solidFill>
                  <a:schemeClr val="bg1"/>
                </a:solidFill>
              </a:rPr>
              <a:t>nad</a:t>
            </a:r>
            <a:r>
              <a:rPr lang="sv-SE" dirty="0">
                <a:solidFill>
                  <a:schemeClr val="bg1"/>
                </a:solidFill>
              </a:rPr>
              <a:t> </a:t>
            </a:r>
            <a:r>
              <a:rPr lang="sv-SE" dirty="0" smtClean="0">
                <a:solidFill>
                  <a:schemeClr val="bg1"/>
                </a:solidFill>
              </a:rPr>
              <a:t>av ytterligare radiostationer </a:t>
            </a:r>
            <a:r>
              <a:rPr lang="sv-SE" dirty="0" err="1" smtClean="0">
                <a:solidFill>
                  <a:schemeClr val="bg1"/>
                </a:solidFill>
              </a:rPr>
              <a:t>näm</a:t>
            </a:r>
            <a:r>
              <a:rPr lang="sv-SE" dirty="0" smtClean="0">
                <a:solidFill>
                  <a:schemeClr val="bg1"/>
                </a:solidFill>
              </a:rPr>
              <a:t>- </a:t>
            </a:r>
            <a:r>
              <a:rPr lang="sv-SE" dirty="0" err="1" smtClean="0">
                <a:solidFill>
                  <a:schemeClr val="bg1"/>
                </a:solidFill>
              </a:rPr>
              <a:t>ligen</a:t>
            </a:r>
            <a:r>
              <a:rPr lang="sv-SE" dirty="0" smtClean="0">
                <a:solidFill>
                  <a:schemeClr val="bg1"/>
                </a:solidFill>
              </a:rPr>
              <a:t>:</a:t>
            </a:r>
          </a:p>
          <a:p>
            <a:endParaRPr lang="sv-SE" dirty="0" smtClean="0">
              <a:solidFill>
                <a:schemeClr val="bg1"/>
              </a:solidFill>
            </a:endParaRPr>
          </a:p>
          <a:p>
            <a:r>
              <a:rPr lang="sv-SE" dirty="0">
                <a:solidFill>
                  <a:schemeClr val="bg1"/>
                </a:solidFill>
              </a:rPr>
              <a:t> </a:t>
            </a:r>
            <a:r>
              <a:rPr lang="sv-SE" dirty="0" smtClean="0">
                <a:solidFill>
                  <a:schemeClr val="bg1"/>
                </a:solidFill>
              </a:rPr>
              <a:t>Vaxholm/SAF	1914</a:t>
            </a:r>
          </a:p>
          <a:p>
            <a:endParaRPr lang="sv-SE" dirty="0">
              <a:solidFill>
                <a:schemeClr val="bg1"/>
              </a:solidFill>
            </a:endParaRPr>
          </a:p>
          <a:p>
            <a:r>
              <a:rPr lang="sv-SE" dirty="0" smtClean="0">
                <a:solidFill>
                  <a:schemeClr val="bg1"/>
                </a:solidFill>
              </a:rPr>
              <a:t> Härnösand/SAH   1916</a:t>
            </a:r>
          </a:p>
          <a:p>
            <a:endParaRPr lang="sv-SE" dirty="0">
              <a:solidFill>
                <a:schemeClr val="bg1"/>
              </a:solidFill>
            </a:endParaRPr>
          </a:p>
          <a:p>
            <a:r>
              <a:rPr lang="sv-SE" dirty="0" smtClean="0">
                <a:solidFill>
                  <a:schemeClr val="bg1"/>
                </a:solidFill>
              </a:rPr>
              <a:t> Boden/SAI             1914, först i armens</a:t>
            </a:r>
          </a:p>
          <a:p>
            <a:r>
              <a:rPr lang="sv-SE" dirty="0">
                <a:solidFill>
                  <a:schemeClr val="bg1"/>
                </a:solidFill>
              </a:rPr>
              <a:t> </a:t>
            </a:r>
            <a:r>
              <a:rPr lang="sv-SE" dirty="0" smtClean="0">
                <a:solidFill>
                  <a:schemeClr val="bg1"/>
                </a:solidFill>
              </a:rPr>
              <a:t>                                regi, från 1919 Tvt</a:t>
            </a:r>
            <a:endParaRPr lang="sv-SE" dirty="0">
              <a:solidFill>
                <a:schemeClr val="bg1"/>
              </a:solidFill>
            </a:endParaRPr>
          </a:p>
          <a:p>
            <a:endParaRPr lang="sv-SE" dirty="0">
              <a:solidFill>
                <a:schemeClr val="bg1"/>
              </a:solidFill>
            </a:endParaRPr>
          </a:p>
          <a:p>
            <a:r>
              <a:rPr lang="sv-SE" dirty="0" smtClean="0">
                <a:solidFill>
                  <a:schemeClr val="bg1"/>
                </a:solidFill>
              </a:rPr>
              <a:t> Karlsborg/SAJ        1918</a:t>
            </a:r>
          </a:p>
          <a:p>
            <a:endParaRPr lang="sv-SE" dirty="0">
              <a:solidFill>
                <a:schemeClr val="bg1"/>
              </a:solidFill>
            </a:endParaRPr>
          </a:p>
          <a:p>
            <a:r>
              <a:rPr lang="sv-SE" dirty="0" smtClean="0">
                <a:solidFill>
                  <a:schemeClr val="bg1"/>
                </a:solidFill>
              </a:rPr>
              <a:t> Grimeton/SAQ      1924</a:t>
            </a:r>
          </a:p>
          <a:p>
            <a:endParaRPr lang="sv-SE" sz="1600" dirty="0" smtClean="0"/>
          </a:p>
        </p:txBody>
      </p:sp>
      <p:sp>
        <p:nvSpPr>
          <p:cNvPr id="6" name="textruta 5"/>
          <p:cNvSpPr txBox="1"/>
          <p:nvPr/>
        </p:nvSpPr>
        <p:spPr>
          <a:xfrm>
            <a:off x="179512" y="1910333"/>
            <a:ext cx="4608512" cy="646331"/>
          </a:xfrm>
          <a:prstGeom prst="rect">
            <a:avLst/>
          </a:prstGeom>
          <a:solidFill>
            <a:schemeClr val="bg2"/>
          </a:solidFill>
          <a:ln>
            <a:solidFill>
              <a:schemeClr val="accent1"/>
            </a:solidFill>
          </a:ln>
        </p:spPr>
        <p:txBody>
          <a:bodyPr wrap="square" rtlCol="0">
            <a:spAutoFit/>
          </a:bodyPr>
          <a:lstStyle/>
          <a:p>
            <a:r>
              <a:rPr lang="sv-SE" sz="1200" dirty="0" smtClean="0">
                <a:solidFill>
                  <a:schemeClr val="bg1"/>
                </a:solidFill>
              </a:rPr>
              <a:t>Generaldirektör                   </a:t>
            </a:r>
            <a:r>
              <a:rPr lang="sv-SE" sz="1200" dirty="0" err="1" smtClean="0">
                <a:solidFill>
                  <a:schemeClr val="bg1"/>
                </a:solidFill>
              </a:rPr>
              <a:t>Överstelötnant</a:t>
            </a:r>
            <a:r>
              <a:rPr lang="sv-SE" sz="1200" dirty="0" smtClean="0">
                <a:solidFill>
                  <a:schemeClr val="bg1"/>
                </a:solidFill>
              </a:rPr>
              <a:t>          Kommendörkapten</a:t>
            </a:r>
          </a:p>
          <a:p>
            <a:r>
              <a:rPr lang="sv-SE" sz="1200" dirty="0" smtClean="0">
                <a:solidFill>
                  <a:schemeClr val="bg1"/>
                </a:solidFill>
              </a:rPr>
              <a:t>Herman Rydin                     Henri de Champs       J.G. Eklund</a:t>
            </a:r>
          </a:p>
          <a:p>
            <a:r>
              <a:rPr lang="sv-SE" sz="1200" dirty="0" err="1" smtClean="0">
                <a:solidFill>
                  <a:schemeClr val="bg1"/>
                </a:solidFill>
              </a:rPr>
              <a:t>K.Tsn</a:t>
            </a:r>
            <a:r>
              <a:rPr lang="sv-SE" sz="1200" dirty="0" smtClean="0">
                <a:solidFill>
                  <a:schemeClr val="bg1"/>
                </a:solidFill>
              </a:rPr>
              <a:t>	                      Armén	           Marinen</a:t>
            </a:r>
          </a:p>
        </p:txBody>
      </p:sp>
      <p:sp>
        <p:nvSpPr>
          <p:cNvPr id="2" name="Platshållare för datum 1"/>
          <p:cNvSpPr>
            <a:spLocks noGrp="1"/>
          </p:cNvSpPr>
          <p:nvPr>
            <p:ph type="dt" sz="half" idx="10"/>
          </p:nvPr>
        </p:nvSpPr>
        <p:spPr/>
        <p:txBody>
          <a:bodyPr/>
          <a:lstStyle/>
          <a:p>
            <a:r>
              <a:rPr lang="sv-SE" smtClean="0"/>
              <a:t>                                 </a:t>
            </a:r>
            <a:fld id="{616F8A97-7D2F-4005-89EF-746CD1159D09}"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dirty="0" smtClean="0"/>
              <a:t>                    </a:t>
            </a:r>
            <a:r>
              <a:rPr lang="sv-SE" dirty="0" smtClean="0">
                <a:solidFill>
                  <a:schemeClr val="bg1"/>
                </a:solidFill>
              </a:rPr>
              <a:t>Copyright: Arne Ahlström</a:t>
            </a:r>
            <a:endParaRPr lang="sv-SE" dirty="0">
              <a:solidFill>
                <a:schemeClr val="bg1"/>
              </a:solidFill>
            </a:endParaRPr>
          </a:p>
        </p:txBody>
      </p:sp>
      <p:sp>
        <p:nvSpPr>
          <p:cNvPr id="7" name="Platshållare för bildnummer 6"/>
          <p:cNvSpPr>
            <a:spLocks noGrp="1"/>
          </p:cNvSpPr>
          <p:nvPr>
            <p:ph type="sldNum" sz="quarter" idx="12"/>
          </p:nvPr>
        </p:nvSpPr>
        <p:spPr/>
        <p:txBody>
          <a:bodyPr/>
          <a:lstStyle/>
          <a:p>
            <a:fld id="{4E735E46-477D-43C6-9A03-3DF5CD68E4EE}" type="slidenum">
              <a:rPr lang="sv-SE" smtClean="0">
                <a:solidFill>
                  <a:schemeClr val="bg1"/>
                </a:solidFill>
              </a:rPr>
              <a:t>12</a:t>
            </a:fld>
            <a:endParaRPr lang="sv-SE" dirty="0">
              <a:solidFill>
                <a:schemeClr val="bg1"/>
              </a:solidFill>
            </a:endParaRPr>
          </a:p>
        </p:txBody>
      </p:sp>
    </p:spTree>
    <p:custDataLst>
      <p:tags r:id="rId1"/>
    </p:custDataLst>
    <p:extLst>
      <p:ext uri="{BB962C8B-B14F-4D97-AF65-F5344CB8AC3E}">
        <p14:creationId xmlns:p14="http://schemas.microsoft.com/office/powerpoint/2010/main" val="2659793134"/>
      </p:ext>
    </p:extLst>
  </p:cSld>
  <p:clrMapOvr>
    <a:masterClrMapping/>
  </p:clrMapOvr>
  <mc:AlternateContent xmlns:mc="http://schemas.openxmlformats.org/markup-compatibility/2006" xmlns:p14="http://schemas.microsoft.com/office/powerpoint/2010/main">
    <mc:Choice Requires="p14">
      <p:transition spd="slow" p14:dur="2000" advTm="33965"/>
    </mc:Choice>
    <mc:Fallback xmlns="">
      <p:transition spd="slow" advTm="339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500"/>
                                        <p:tgtEl>
                                          <p:spTgt spid="6"/>
                                        </p:tgtEl>
                                      </p:cBhvr>
                                    </p:animEffect>
                                    <p:anim calcmode="lin" valueType="num">
                                      <p:cBhvr>
                                        <p:cTn id="29" dur="1500" fill="hold"/>
                                        <p:tgtEl>
                                          <p:spTgt spid="6"/>
                                        </p:tgtEl>
                                        <p:attrNameLst>
                                          <p:attrName>ppt_x</p:attrName>
                                        </p:attrNameLst>
                                      </p:cBhvr>
                                      <p:tavLst>
                                        <p:tav tm="0">
                                          <p:val>
                                            <p:strVal val="#ppt_x"/>
                                          </p:val>
                                        </p:tav>
                                        <p:tav tm="100000">
                                          <p:val>
                                            <p:strVal val="#ppt_x"/>
                                          </p:val>
                                        </p:tav>
                                      </p:tavLst>
                                    </p:anim>
                                    <p:anim calcmode="lin" valueType="num">
                                      <p:cBhvr>
                                        <p:cTn id="30"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1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500"/>
                                        <p:tgtEl>
                                          <p:spTgt spid="4"/>
                                        </p:tgtEl>
                                      </p:cBhvr>
                                    </p:animEffect>
                                    <p:anim calcmode="lin" valueType="num">
                                      <p:cBhvr>
                                        <p:cTn id="36" dur="1500" fill="hold"/>
                                        <p:tgtEl>
                                          <p:spTgt spid="4"/>
                                        </p:tgtEl>
                                        <p:attrNameLst>
                                          <p:attrName>ppt_x</p:attrName>
                                        </p:attrNameLst>
                                      </p:cBhvr>
                                      <p:tavLst>
                                        <p:tav tm="0">
                                          <p:val>
                                            <p:strVal val="#ppt_x"/>
                                          </p:val>
                                        </p:tav>
                                        <p:tav tm="100000">
                                          <p:val>
                                            <p:strVal val="#ppt_x"/>
                                          </p:val>
                                        </p:tav>
                                      </p:tavLst>
                                    </p:anim>
                                    <p:anim calcmode="lin" valueType="num">
                                      <p:cBhvr>
                                        <p:cTn id="37"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1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250"/>
                                        <p:tgtEl>
                                          <p:spTgt spid="5"/>
                                        </p:tgtEl>
                                      </p:cBhvr>
                                    </p:animEffect>
                                    <p:anim calcmode="lin" valueType="num">
                                      <p:cBhvr>
                                        <p:cTn id="43" dur="1250" fill="hold"/>
                                        <p:tgtEl>
                                          <p:spTgt spid="5"/>
                                        </p:tgtEl>
                                        <p:attrNameLst>
                                          <p:attrName>ppt_x</p:attrName>
                                        </p:attrNameLst>
                                      </p:cBhvr>
                                      <p:tavLst>
                                        <p:tav tm="0">
                                          <p:val>
                                            <p:strVal val="#ppt_x"/>
                                          </p:val>
                                        </p:tav>
                                        <p:tav tm="100000">
                                          <p:val>
                                            <p:strVal val="#ppt_x"/>
                                          </p:val>
                                        </p:tav>
                                      </p:tavLst>
                                    </p:anim>
                                    <p:anim calcmode="lin" valueType="num">
                                      <p:cBhvr>
                                        <p:cTn id="44" dur="1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97" y="107121"/>
            <a:ext cx="5002826" cy="332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ed 1"/>
          <p:cNvSpPr/>
          <p:nvPr/>
        </p:nvSpPr>
        <p:spPr>
          <a:xfrm>
            <a:off x="3995936" y="1526418"/>
            <a:ext cx="144016"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107504" y="3579862"/>
            <a:ext cx="5062366" cy="1077218"/>
          </a:xfrm>
          <a:prstGeom prst="rect">
            <a:avLst/>
          </a:prstGeom>
          <a:noFill/>
          <a:ln>
            <a:solidFill>
              <a:schemeClr val="accent1">
                <a:lumMod val="60000"/>
                <a:lumOff val="40000"/>
              </a:schemeClr>
            </a:solidFill>
          </a:ln>
        </p:spPr>
        <p:txBody>
          <a:bodyPr wrap="square" rtlCol="0">
            <a:spAutoFit/>
          </a:bodyPr>
          <a:lstStyle/>
          <a:p>
            <a:r>
              <a:rPr lang="sv-SE" sz="1600" dirty="0" smtClean="0">
                <a:solidFill>
                  <a:schemeClr val="bg1"/>
                </a:solidFill>
              </a:rPr>
              <a:t>Just här på den östra sidan av ön uppfördes hösten 1914 ett trähus som skulle bli radiostationens  hemvist.</a:t>
            </a:r>
          </a:p>
          <a:p>
            <a:r>
              <a:rPr lang="sv-SE" sz="1600" dirty="0" smtClean="0">
                <a:solidFill>
                  <a:schemeClr val="bg1"/>
                </a:solidFill>
              </a:rPr>
              <a:t>Husets totala yta var cirka 100 kvadratmeter  och skulle rymma alla funktioner inklusive vaktrum.</a:t>
            </a:r>
            <a:endParaRPr lang="sv-SE" sz="1600" dirty="0">
              <a:solidFill>
                <a:schemeClr val="bg1"/>
              </a:solidFill>
            </a:endParaRPr>
          </a:p>
        </p:txBody>
      </p:sp>
      <p:pic>
        <p:nvPicPr>
          <p:cNvPr id="1027" name="Picture 3" descr="E:\KUSTRADIO\Vaxholm ra\Stationshus vy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23478"/>
            <a:ext cx="3672408" cy="1239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KUSTRADIO\Vaxholm ra\Stationshu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1491630"/>
            <a:ext cx="3672408" cy="3296155"/>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datum 3"/>
          <p:cNvSpPr>
            <a:spLocks noGrp="1"/>
          </p:cNvSpPr>
          <p:nvPr>
            <p:ph type="dt" sz="half" idx="10"/>
          </p:nvPr>
        </p:nvSpPr>
        <p:spPr/>
        <p:txBody>
          <a:bodyPr/>
          <a:lstStyle/>
          <a:p>
            <a:fld id="{BF065C10-8960-423B-8453-DA96CC54CF59}"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13</a:t>
            </a:fld>
            <a:endParaRPr lang="sv-SE" dirty="0">
              <a:solidFill>
                <a:schemeClr val="bg1"/>
              </a:solidFill>
            </a:endParaRPr>
          </a:p>
        </p:txBody>
      </p:sp>
    </p:spTree>
    <p:custDataLst>
      <p:tags r:id="rId1"/>
    </p:custDataLst>
    <p:extLst>
      <p:ext uri="{BB962C8B-B14F-4D97-AF65-F5344CB8AC3E}">
        <p14:creationId xmlns:p14="http://schemas.microsoft.com/office/powerpoint/2010/main" val="3546228143"/>
      </p:ext>
    </p:extLst>
  </p:cSld>
  <p:clrMapOvr>
    <a:masterClrMapping/>
  </p:clrMapOvr>
  <mc:AlternateContent xmlns:mc="http://schemas.openxmlformats.org/markup-compatibility/2006" xmlns:p14="http://schemas.microsoft.com/office/powerpoint/2010/main">
    <mc:Choice Requires="p14">
      <p:transition spd="slow" p14:dur="2000" advTm="22366"/>
    </mc:Choice>
    <mc:Fallback xmlns="">
      <p:transition spd="slow" advTm="223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5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fade">
                                      <p:cBhvr>
                                        <p:cTn id="26" dur="1000"/>
                                        <p:tgtEl>
                                          <p:spTgt spid="1027"/>
                                        </p:tgtEl>
                                      </p:cBhvr>
                                    </p:animEffect>
                                    <p:anim calcmode="lin" valueType="num">
                                      <p:cBhvr>
                                        <p:cTn id="27" dur="1000" fill="hold"/>
                                        <p:tgtEl>
                                          <p:spTgt spid="1027"/>
                                        </p:tgtEl>
                                        <p:attrNameLst>
                                          <p:attrName>ppt_x</p:attrName>
                                        </p:attrNameLst>
                                      </p:cBhvr>
                                      <p:tavLst>
                                        <p:tav tm="0">
                                          <p:val>
                                            <p:strVal val="#ppt_x"/>
                                          </p:val>
                                        </p:tav>
                                        <p:tav tm="100000">
                                          <p:val>
                                            <p:strVal val="#ppt_x"/>
                                          </p:val>
                                        </p:tav>
                                      </p:tavLst>
                                    </p:anim>
                                    <p:anim calcmode="lin" valueType="num">
                                      <p:cBhvr>
                                        <p:cTn id="28"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1000"/>
                                        <p:tgtEl>
                                          <p:spTgt spid="1028"/>
                                        </p:tgtEl>
                                      </p:cBhvr>
                                    </p:animEffect>
                                    <p:anim calcmode="lin" valueType="num">
                                      <p:cBhvr>
                                        <p:cTn id="34" dur="1000" fill="hold"/>
                                        <p:tgtEl>
                                          <p:spTgt spid="1028"/>
                                        </p:tgtEl>
                                        <p:attrNameLst>
                                          <p:attrName>ppt_x</p:attrName>
                                        </p:attrNameLst>
                                      </p:cBhvr>
                                      <p:tavLst>
                                        <p:tav tm="0">
                                          <p:val>
                                            <p:strVal val="#ppt_x"/>
                                          </p:val>
                                        </p:tav>
                                        <p:tav tm="100000">
                                          <p:val>
                                            <p:strVal val="#ppt_x"/>
                                          </p:val>
                                        </p:tav>
                                      </p:tavLst>
                                    </p:anim>
                                    <p:anim calcmode="lin" valueType="num">
                                      <p:cBhvr>
                                        <p:cTn id="3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1" y="195486"/>
            <a:ext cx="2946985" cy="37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E:\VaxholmRa-Bilder o dokument\Vaxholm, stationshus på Kastellet Photo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195486"/>
            <a:ext cx="5556667" cy="4608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5868145" y="3974034"/>
            <a:ext cx="3096344" cy="738664"/>
          </a:xfrm>
          <a:prstGeom prst="rect">
            <a:avLst/>
          </a:prstGeom>
          <a:noFill/>
        </p:spPr>
        <p:txBody>
          <a:bodyPr wrap="square" rtlCol="0">
            <a:spAutoFit/>
          </a:bodyPr>
          <a:lstStyle/>
          <a:p>
            <a:r>
              <a:rPr lang="sv-SE" sz="1400" dirty="0" smtClean="0">
                <a:solidFill>
                  <a:schemeClr val="bg1"/>
                </a:solidFill>
              </a:rPr>
              <a:t>Bild ovan visar mastresning i </a:t>
            </a:r>
            <a:r>
              <a:rPr lang="sv-SE" sz="1400" dirty="0" err="1" smtClean="0">
                <a:solidFill>
                  <a:schemeClr val="bg1"/>
                </a:solidFill>
              </a:rPr>
              <a:t>decem</a:t>
            </a:r>
            <a:r>
              <a:rPr lang="sv-SE" sz="1400" dirty="0" smtClean="0">
                <a:solidFill>
                  <a:schemeClr val="bg1"/>
                </a:solidFill>
              </a:rPr>
              <a:t>- ber 1914. Taket på stationshuset skym-</a:t>
            </a:r>
          </a:p>
          <a:p>
            <a:r>
              <a:rPr lang="sv-SE" sz="1400" dirty="0">
                <a:solidFill>
                  <a:schemeClr val="bg1"/>
                </a:solidFill>
              </a:rPr>
              <a:t>t</a:t>
            </a:r>
            <a:r>
              <a:rPr lang="sv-SE" sz="1400" dirty="0" smtClean="0">
                <a:solidFill>
                  <a:schemeClr val="bg1"/>
                </a:solidFill>
              </a:rPr>
              <a:t>as bakom masten.</a:t>
            </a:r>
            <a:endParaRPr lang="sv-SE" sz="1400" dirty="0">
              <a:solidFill>
                <a:schemeClr val="bg1"/>
              </a:solidFill>
            </a:endParaRPr>
          </a:p>
        </p:txBody>
      </p:sp>
      <p:sp>
        <p:nvSpPr>
          <p:cNvPr id="2" name="Platshållare för datum 1"/>
          <p:cNvSpPr>
            <a:spLocks noGrp="1"/>
          </p:cNvSpPr>
          <p:nvPr>
            <p:ph type="dt" sz="half" idx="10"/>
          </p:nvPr>
        </p:nvSpPr>
        <p:spPr/>
        <p:txBody>
          <a:bodyPr/>
          <a:lstStyle/>
          <a:p>
            <a:fld id="{D50477C2-D1F0-428F-82A2-5FC625BA97FD}"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14</a:t>
            </a:fld>
            <a:endParaRPr lang="sv-SE" dirty="0">
              <a:solidFill>
                <a:schemeClr val="bg1"/>
              </a:solidFill>
            </a:endParaRPr>
          </a:p>
        </p:txBody>
      </p:sp>
    </p:spTree>
    <p:custDataLst>
      <p:tags r:id="rId1"/>
    </p:custDataLst>
    <p:extLst>
      <p:ext uri="{BB962C8B-B14F-4D97-AF65-F5344CB8AC3E}">
        <p14:creationId xmlns:p14="http://schemas.microsoft.com/office/powerpoint/2010/main" val="2292630182"/>
      </p:ext>
    </p:extLst>
  </p:cSld>
  <p:clrMapOvr>
    <a:masterClrMapping/>
  </p:clrMapOvr>
  <mc:AlternateContent xmlns:mc="http://schemas.openxmlformats.org/markup-compatibility/2006" xmlns:p14="http://schemas.microsoft.com/office/powerpoint/2010/main">
    <mc:Choice Requires="p14">
      <p:transition spd="slow" p14:dur="2000" advTm="12729"/>
    </mc:Choice>
    <mc:Fallback xmlns="">
      <p:transition spd="slow" advTm="127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500"/>
                                        <p:tgtEl>
                                          <p:spTgt spid="2053"/>
                                        </p:tgtEl>
                                      </p:cBhvr>
                                    </p:animEffect>
                                    <p:anim calcmode="lin" valueType="num">
                                      <p:cBhvr>
                                        <p:cTn id="8" dur="1500" fill="hold"/>
                                        <p:tgtEl>
                                          <p:spTgt spid="2053"/>
                                        </p:tgtEl>
                                        <p:attrNameLst>
                                          <p:attrName>ppt_x</p:attrName>
                                        </p:attrNameLst>
                                      </p:cBhvr>
                                      <p:tavLst>
                                        <p:tav tm="0">
                                          <p:val>
                                            <p:strVal val="#ppt_x"/>
                                          </p:val>
                                        </p:tav>
                                        <p:tav tm="100000">
                                          <p:val>
                                            <p:strVal val="#ppt_x"/>
                                          </p:val>
                                        </p:tav>
                                      </p:tavLst>
                                    </p:anim>
                                    <p:anim calcmode="lin" valueType="num">
                                      <p:cBhvr>
                                        <p:cTn id="9" dur="15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75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t>2014-08-27</a:t>
            </a:fld>
            <a:endParaRPr lang="sv-SE"/>
          </a:p>
        </p:txBody>
      </p:sp>
      <p:sp>
        <p:nvSpPr>
          <p:cNvPr id="5" name="Platshållare för sidfot 4"/>
          <p:cNvSpPr>
            <a:spLocks noGrp="1"/>
          </p:cNvSpPr>
          <p:nvPr>
            <p:ph type="ftr" sz="quarter" idx="11"/>
          </p:nvPr>
        </p:nvSpPr>
        <p:spPr/>
        <p:txBody>
          <a:bodyPr/>
          <a:lstStyle/>
          <a:p>
            <a:r>
              <a:rPr lang="sv-SE" smtClean="0"/>
              <a:t>                    Copyright: Arne Ahlström</a:t>
            </a:r>
            <a:endParaRPr lang="sv-SE"/>
          </a:p>
        </p:txBody>
      </p:sp>
      <p:sp>
        <p:nvSpPr>
          <p:cNvPr id="6" name="Platshållare för bildnummer 5"/>
          <p:cNvSpPr>
            <a:spLocks noGrp="1"/>
          </p:cNvSpPr>
          <p:nvPr>
            <p:ph type="sldNum" sz="quarter" idx="12"/>
          </p:nvPr>
        </p:nvSpPr>
        <p:spPr/>
        <p:txBody>
          <a:bodyPr/>
          <a:lstStyle/>
          <a:p>
            <a:fld id="{4E735E46-477D-43C6-9A03-3DF5CD68E4EE}" type="slidenum">
              <a:rPr lang="sv-SE" smtClean="0"/>
              <a:t>15</a:t>
            </a:fld>
            <a:endParaRPr lang="sv-SE"/>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67494"/>
            <a:ext cx="5760774" cy="4551402"/>
          </a:xfrm>
          <a:prstGeom prst="rect">
            <a:avLst/>
          </a:prstGeom>
        </p:spPr>
      </p:pic>
    </p:spTree>
    <p:custDataLst>
      <p:tags r:id="rId1"/>
    </p:custDataLst>
    <p:extLst>
      <p:ext uri="{BB962C8B-B14F-4D97-AF65-F5344CB8AC3E}">
        <p14:creationId xmlns:p14="http://schemas.microsoft.com/office/powerpoint/2010/main" val="2167090382"/>
      </p:ext>
    </p:extLst>
  </p:cSld>
  <p:clrMapOvr>
    <a:masterClrMapping/>
  </p:clrMapOvr>
  <mc:AlternateContent xmlns:mc="http://schemas.openxmlformats.org/markup-compatibility/2006" xmlns:p14="http://schemas.microsoft.com/office/powerpoint/2010/main">
    <mc:Choice Requires="p14">
      <p:transition spd="slow" p14:dur="2000" advTm="5269"/>
    </mc:Choice>
    <mc:Fallback xmlns="">
      <p:transition spd="slow" advTm="5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3851920" y="195486"/>
            <a:ext cx="5184576" cy="5324535"/>
          </a:xfrm>
          <a:prstGeom prst="rect">
            <a:avLst/>
          </a:prstGeom>
          <a:noFill/>
        </p:spPr>
        <p:txBody>
          <a:bodyPr wrap="square" rtlCol="0">
            <a:spAutoFit/>
          </a:bodyPr>
          <a:lstStyle/>
          <a:p>
            <a:endParaRPr lang="sv-SE" dirty="0" smtClean="0">
              <a:solidFill>
                <a:schemeClr val="bg1"/>
              </a:solidFill>
            </a:endParaRPr>
          </a:p>
          <a:p>
            <a:r>
              <a:rPr lang="sv-SE" dirty="0" smtClean="0">
                <a:solidFill>
                  <a:schemeClr val="bg1"/>
                </a:solidFill>
              </a:rPr>
              <a:t>Vy mot Kastellet från </a:t>
            </a:r>
            <a:r>
              <a:rPr lang="sv-SE" dirty="0" err="1" smtClean="0">
                <a:solidFill>
                  <a:schemeClr val="bg1"/>
                </a:solidFill>
              </a:rPr>
              <a:t>Rindön</a:t>
            </a:r>
            <a:r>
              <a:rPr lang="sv-SE" sz="1600" dirty="0" smtClean="0">
                <a:solidFill>
                  <a:schemeClr val="bg1"/>
                </a:solidFill>
              </a:rPr>
              <a:t>.</a:t>
            </a:r>
          </a:p>
          <a:p>
            <a:r>
              <a:rPr lang="sv-SE" sz="1600" dirty="0" smtClean="0">
                <a:solidFill>
                  <a:schemeClr val="bg1"/>
                </a:solidFill>
              </a:rPr>
              <a:t>De två 50-meters </a:t>
            </a:r>
            <a:r>
              <a:rPr lang="sv-SE" sz="1600" dirty="0" err="1" smtClean="0">
                <a:solidFill>
                  <a:schemeClr val="bg1"/>
                </a:solidFill>
              </a:rPr>
              <a:t>Rendahlsmasterna</a:t>
            </a:r>
            <a:r>
              <a:rPr lang="sv-SE" sz="1600" dirty="0" smtClean="0">
                <a:solidFill>
                  <a:schemeClr val="bg1"/>
                </a:solidFill>
              </a:rPr>
              <a:t> med antennspann över fästningssundet.</a:t>
            </a:r>
          </a:p>
          <a:p>
            <a:endParaRPr lang="sv-SE" sz="1600" dirty="0">
              <a:solidFill>
                <a:schemeClr val="bg1"/>
              </a:solidFill>
            </a:endParaRPr>
          </a:p>
          <a:p>
            <a:endParaRPr lang="sv-SE" sz="1600" dirty="0" smtClean="0">
              <a:solidFill>
                <a:schemeClr val="bg1"/>
              </a:solidFill>
            </a:endParaRPr>
          </a:p>
          <a:p>
            <a:endParaRPr lang="sv-SE" sz="1600" dirty="0">
              <a:solidFill>
                <a:schemeClr val="bg1"/>
              </a:solidFill>
            </a:endParaRPr>
          </a:p>
          <a:p>
            <a:r>
              <a:rPr lang="sv-SE" sz="1600" dirty="0" smtClean="0">
                <a:solidFill>
                  <a:schemeClr val="bg1"/>
                </a:solidFill>
              </a:rPr>
              <a:t>Stationshuset ligger precis på kajkanten.</a:t>
            </a:r>
          </a:p>
          <a:p>
            <a:r>
              <a:rPr lang="sv-SE" sz="1600" dirty="0" smtClean="0">
                <a:solidFill>
                  <a:schemeClr val="bg1"/>
                </a:solidFill>
              </a:rPr>
              <a:t>Tydligen var denna plats huvudkaj för Vaxön, flyttades</a:t>
            </a:r>
          </a:p>
          <a:p>
            <a:r>
              <a:rPr lang="sv-SE" sz="1600" dirty="0">
                <a:solidFill>
                  <a:schemeClr val="bg1"/>
                </a:solidFill>
              </a:rPr>
              <a:t>s</a:t>
            </a:r>
            <a:r>
              <a:rPr lang="sv-SE" sz="1600" dirty="0" smtClean="0">
                <a:solidFill>
                  <a:schemeClr val="bg1"/>
                </a:solidFill>
              </a:rPr>
              <a:t>enare till motsatta sidan.</a:t>
            </a:r>
          </a:p>
          <a:p>
            <a:endParaRPr lang="sv-SE" sz="1600" dirty="0">
              <a:solidFill>
                <a:schemeClr val="bg1"/>
              </a:solidFill>
            </a:endParaRPr>
          </a:p>
          <a:p>
            <a:endParaRPr lang="sv-SE" sz="1600" dirty="0" smtClean="0">
              <a:solidFill>
                <a:schemeClr val="bg1"/>
              </a:solidFill>
            </a:endParaRPr>
          </a:p>
          <a:p>
            <a:endParaRPr lang="sv-SE" sz="1600" dirty="0">
              <a:solidFill>
                <a:schemeClr val="bg1"/>
              </a:solidFill>
            </a:endParaRPr>
          </a:p>
          <a:p>
            <a:endParaRPr lang="sv-SE" sz="1600" dirty="0" smtClean="0">
              <a:solidFill>
                <a:schemeClr val="bg1"/>
              </a:solidFill>
            </a:endParaRPr>
          </a:p>
          <a:p>
            <a:r>
              <a:rPr lang="sv-SE" sz="1600" dirty="0" smtClean="0">
                <a:solidFill>
                  <a:schemeClr val="bg1"/>
                </a:solidFill>
              </a:rPr>
              <a:t>Radiostationen hade sitt </a:t>
            </a:r>
            <a:r>
              <a:rPr lang="sv-SE" sz="1600" dirty="0" err="1" smtClean="0">
                <a:solidFill>
                  <a:schemeClr val="bg1"/>
                </a:solidFill>
              </a:rPr>
              <a:t>jordnät</a:t>
            </a:r>
            <a:r>
              <a:rPr lang="sv-SE" sz="1600" dirty="0" smtClean="0">
                <a:solidFill>
                  <a:schemeClr val="bg1"/>
                </a:solidFill>
              </a:rPr>
              <a:t> ned i vattnet vid kajen, fartygstrafiken orsakade  ofta skador på detta liksom på antennspannet som revs ner av passerande  fartyg med höga master.</a:t>
            </a:r>
          </a:p>
          <a:p>
            <a:endParaRPr lang="sv-SE" sz="1600" dirty="0">
              <a:solidFill>
                <a:schemeClr val="bg1"/>
              </a:solidFill>
            </a:endParaRPr>
          </a:p>
          <a:p>
            <a:endParaRPr lang="sv-SE" sz="1600" dirty="0">
              <a:solidFill>
                <a:schemeClr val="bg1"/>
              </a:solidFill>
            </a:endParaRPr>
          </a:p>
          <a:p>
            <a:r>
              <a:rPr lang="sv-SE" sz="1600" dirty="0" smtClean="0">
                <a:solidFill>
                  <a:schemeClr val="bg1"/>
                </a:solidFill>
              </a:rPr>
              <a:t> </a:t>
            </a:r>
            <a:endParaRPr lang="sv-SE" sz="1600" dirty="0">
              <a:solidFill>
                <a:schemeClr val="bg1"/>
              </a:solidFill>
            </a:endParaRPr>
          </a:p>
        </p:txBody>
      </p:sp>
      <p:pic>
        <p:nvPicPr>
          <p:cNvPr id="1026" name="Picture 2" descr="C:\Users\Arne\AppData\Local\Microsoft\Windows Live Mail\WLMDSS.tmp\WLMDCAA.tmp\VaxholmRa, vy mot Kastellet från Rindö.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39501"/>
            <a:ext cx="3096344" cy="4439289"/>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datum 1"/>
          <p:cNvSpPr>
            <a:spLocks noGrp="1"/>
          </p:cNvSpPr>
          <p:nvPr>
            <p:ph type="dt" sz="half" idx="10"/>
          </p:nvPr>
        </p:nvSpPr>
        <p:spPr/>
        <p:txBody>
          <a:bodyPr/>
          <a:lstStyle/>
          <a:p>
            <a:fld id="{BDC372F0-0BC9-4793-8454-FDA6A9D05E31}"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16</a:t>
            </a:fld>
            <a:endParaRPr lang="sv-SE" dirty="0">
              <a:solidFill>
                <a:schemeClr val="bg1"/>
              </a:solidFill>
            </a:endParaRPr>
          </a:p>
        </p:txBody>
      </p:sp>
    </p:spTree>
    <p:custDataLst>
      <p:tags r:id="rId1"/>
    </p:custDataLst>
    <p:extLst>
      <p:ext uri="{BB962C8B-B14F-4D97-AF65-F5344CB8AC3E}">
        <p14:creationId xmlns:p14="http://schemas.microsoft.com/office/powerpoint/2010/main" val="4210214103"/>
      </p:ext>
    </p:extLst>
  </p:cSld>
  <p:clrMapOvr>
    <a:masterClrMapping/>
  </p:clrMapOvr>
  <mc:AlternateContent xmlns:mc="http://schemas.openxmlformats.org/markup-compatibility/2006" xmlns:p14="http://schemas.microsoft.com/office/powerpoint/2010/main">
    <mc:Choice Requires="p14">
      <p:transition spd="slow" p14:dur="2000" advTm="18387"/>
    </mc:Choice>
    <mc:Fallback xmlns="">
      <p:transition spd="slow" advTm="183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804248" y="339502"/>
            <a:ext cx="2339752" cy="1077218"/>
          </a:xfrm>
          <a:prstGeom prst="rect">
            <a:avLst/>
          </a:prstGeom>
          <a:noFill/>
        </p:spPr>
        <p:txBody>
          <a:bodyPr wrap="square" rtlCol="0">
            <a:spAutoFit/>
          </a:bodyPr>
          <a:lstStyle/>
          <a:p>
            <a:r>
              <a:rPr lang="sv-SE" sz="1600" dirty="0" smtClean="0">
                <a:solidFill>
                  <a:schemeClr val="bg1"/>
                </a:solidFill>
              </a:rPr>
              <a:t>Vaxholms </a:t>
            </a:r>
            <a:r>
              <a:rPr lang="sv-SE" sz="1600" dirty="0" err="1" smtClean="0">
                <a:solidFill>
                  <a:schemeClr val="bg1"/>
                </a:solidFill>
              </a:rPr>
              <a:t>radioexpedi</a:t>
            </a:r>
            <a:r>
              <a:rPr lang="sv-SE" sz="1600" dirty="0" smtClean="0">
                <a:solidFill>
                  <a:schemeClr val="bg1"/>
                </a:solidFill>
              </a:rPr>
              <a:t>-</a:t>
            </a:r>
          </a:p>
          <a:p>
            <a:r>
              <a:rPr lang="sv-SE" sz="1600" dirty="0" err="1">
                <a:solidFill>
                  <a:schemeClr val="bg1"/>
                </a:solidFill>
              </a:rPr>
              <a:t>t</a:t>
            </a:r>
            <a:r>
              <a:rPr lang="sv-SE" sz="1600" dirty="0" err="1" smtClean="0">
                <a:solidFill>
                  <a:schemeClr val="bg1"/>
                </a:solidFill>
              </a:rPr>
              <a:t>ion</a:t>
            </a:r>
            <a:r>
              <a:rPr lang="sv-SE" sz="1600" dirty="0" smtClean="0">
                <a:solidFill>
                  <a:schemeClr val="bg1"/>
                </a:solidFill>
              </a:rPr>
              <a:t> 1914.</a:t>
            </a:r>
          </a:p>
          <a:p>
            <a:endParaRPr lang="sv-SE" sz="1600" dirty="0">
              <a:solidFill>
                <a:schemeClr val="bg1"/>
              </a:solidFill>
            </a:endParaRPr>
          </a:p>
          <a:p>
            <a:r>
              <a:rPr lang="sv-SE" sz="1600" dirty="0" smtClean="0">
                <a:solidFill>
                  <a:schemeClr val="bg1"/>
                </a:solidFill>
              </a:rPr>
              <a:t> </a:t>
            </a:r>
            <a:endParaRPr lang="sv-SE" sz="1600" dirty="0">
              <a:solidFill>
                <a:schemeClr val="bg1"/>
              </a:solidFill>
            </a:endParaRP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962071"/>
            <a:ext cx="1249940" cy="182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172693"/>
            <a:ext cx="2000859" cy="140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6948264" y="2787774"/>
            <a:ext cx="2072867" cy="307777"/>
          </a:xfrm>
          <a:prstGeom prst="rect">
            <a:avLst/>
          </a:prstGeom>
          <a:noFill/>
        </p:spPr>
        <p:txBody>
          <a:bodyPr wrap="square" rtlCol="0">
            <a:spAutoFit/>
          </a:bodyPr>
          <a:lstStyle/>
          <a:p>
            <a:r>
              <a:rPr lang="sv-SE" sz="1400" dirty="0" smtClean="0">
                <a:solidFill>
                  <a:schemeClr val="bg1"/>
                </a:solidFill>
              </a:rPr>
              <a:t>LV-mottagare m/15 AEG </a:t>
            </a:r>
            <a:endParaRPr lang="sv-SE" sz="1400" dirty="0">
              <a:solidFill>
                <a:schemeClr val="bg1"/>
              </a:solidFill>
            </a:endParaRPr>
          </a:p>
        </p:txBody>
      </p:sp>
      <p:sp>
        <p:nvSpPr>
          <p:cNvPr id="3" name="textruta 2"/>
          <p:cNvSpPr txBox="1"/>
          <p:nvPr/>
        </p:nvSpPr>
        <p:spPr>
          <a:xfrm>
            <a:off x="7046199" y="4562016"/>
            <a:ext cx="2000859" cy="307777"/>
          </a:xfrm>
          <a:prstGeom prst="rect">
            <a:avLst/>
          </a:prstGeom>
          <a:noFill/>
        </p:spPr>
        <p:txBody>
          <a:bodyPr wrap="square" rtlCol="0">
            <a:spAutoFit/>
          </a:bodyPr>
          <a:lstStyle/>
          <a:p>
            <a:r>
              <a:rPr lang="sv-SE" sz="1400" dirty="0" smtClean="0">
                <a:solidFill>
                  <a:schemeClr val="bg1"/>
                </a:solidFill>
              </a:rPr>
              <a:t>LV/MV-mottagare AEG</a:t>
            </a:r>
            <a:endParaRPr lang="sv-SE" sz="1400" dirty="0">
              <a:solidFill>
                <a:schemeClr val="bg1"/>
              </a:solidFill>
            </a:endParaRPr>
          </a:p>
        </p:txBody>
      </p:sp>
      <p:sp>
        <p:nvSpPr>
          <p:cNvPr id="5" name="Platshållare för datum 4"/>
          <p:cNvSpPr>
            <a:spLocks noGrp="1"/>
          </p:cNvSpPr>
          <p:nvPr>
            <p:ph type="dt" sz="half" idx="10"/>
          </p:nvPr>
        </p:nvSpPr>
        <p:spPr/>
        <p:txBody>
          <a:bodyPr/>
          <a:lstStyle/>
          <a:p>
            <a:fld id="{F01C3E13-9C07-4FCB-84B1-7BAB1F93E913}" type="datetime1">
              <a:rPr lang="sv-SE" smtClean="0">
                <a:solidFill>
                  <a:schemeClr val="bg1"/>
                </a:solidFill>
              </a:rPr>
              <a:t>2014-08-27</a:t>
            </a:fld>
            <a:endParaRPr lang="sv-SE" dirty="0">
              <a:solidFill>
                <a:schemeClr val="bg1"/>
              </a:solidFill>
            </a:endParaRPr>
          </a:p>
        </p:txBody>
      </p:sp>
      <p:sp>
        <p:nvSpPr>
          <p:cNvPr id="6" name="Platshållare för sidfot 5"/>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7" name="Platshållare för bildnummer 6"/>
          <p:cNvSpPr>
            <a:spLocks noGrp="1"/>
          </p:cNvSpPr>
          <p:nvPr>
            <p:ph type="sldNum" sz="quarter" idx="12"/>
          </p:nvPr>
        </p:nvSpPr>
        <p:spPr/>
        <p:txBody>
          <a:bodyPr/>
          <a:lstStyle/>
          <a:p>
            <a:fld id="{4E735E46-477D-43C6-9A03-3DF5CD68E4EE}" type="slidenum">
              <a:rPr lang="sv-SE" smtClean="0">
                <a:solidFill>
                  <a:schemeClr val="bg1"/>
                </a:solidFill>
              </a:rPr>
              <a:t>17</a:t>
            </a:fld>
            <a:endParaRPr lang="sv-SE" dirty="0">
              <a:solidFill>
                <a:schemeClr val="bg1"/>
              </a:solidFill>
            </a:endParaRPr>
          </a:p>
        </p:txBody>
      </p:sp>
      <p:pic>
        <p:nvPicPr>
          <p:cNvPr id="1026" name="Picture 2" descr="C:\Users\Arne\Desktop\VxRa Fr TM via Walde 2014-03-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34569"/>
            <a:ext cx="6192688" cy="46004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6268282"/>
      </p:ext>
    </p:extLst>
  </p:cSld>
  <p:clrMapOvr>
    <a:masterClrMapping/>
  </p:clrMapOvr>
  <mc:AlternateContent xmlns:mc="http://schemas.openxmlformats.org/markup-compatibility/2006" xmlns:p14="http://schemas.microsoft.com/office/powerpoint/2010/main">
    <mc:Choice Requires="p14">
      <p:transition spd="slow" p14:dur="2000" advTm="11871"/>
    </mc:Choice>
    <mc:Fallback xmlns="">
      <p:transition spd="slow" advTm="11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1000"/>
                                        <p:tgtEl>
                                          <p:spTgt spid="3076"/>
                                        </p:tgtEl>
                                      </p:cBhvr>
                                    </p:animEffect>
                                    <p:anim calcmode="lin" valueType="num">
                                      <p:cBhvr>
                                        <p:cTn id="21" dur="1000" fill="hold"/>
                                        <p:tgtEl>
                                          <p:spTgt spid="3076"/>
                                        </p:tgtEl>
                                        <p:attrNameLst>
                                          <p:attrName>ppt_x</p:attrName>
                                        </p:attrNameLst>
                                      </p:cBhvr>
                                      <p:tavLst>
                                        <p:tav tm="0">
                                          <p:val>
                                            <p:strVal val="#ppt_x"/>
                                          </p:val>
                                        </p:tav>
                                        <p:tav tm="100000">
                                          <p:val>
                                            <p:strVal val="#ppt_x"/>
                                          </p:val>
                                        </p:tav>
                                      </p:tavLst>
                                    </p:anim>
                                    <p:anim calcmode="lin" valueType="num">
                                      <p:cBhvr>
                                        <p:cTn id="22" dur="1000" fill="hold"/>
                                        <p:tgtEl>
                                          <p:spTgt spid="30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100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000"/>
                                        <p:tgtEl>
                                          <p:spTgt spid="3077"/>
                                        </p:tgtEl>
                                      </p:cBhvr>
                                    </p:animEffect>
                                    <p:anim calcmode="lin" valueType="num">
                                      <p:cBhvr>
                                        <p:cTn id="33" dur="1000" fill="hold"/>
                                        <p:tgtEl>
                                          <p:spTgt spid="3077"/>
                                        </p:tgtEl>
                                        <p:attrNameLst>
                                          <p:attrName>ppt_x</p:attrName>
                                        </p:attrNameLst>
                                      </p:cBhvr>
                                      <p:tavLst>
                                        <p:tav tm="0">
                                          <p:val>
                                            <p:strVal val="#ppt_x"/>
                                          </p:val>
                                        </p:tav>
                                        <p:tav tm="100000">
                                          <p:val>
                                            <p:strVal val="#ppt_x"/>
                                          </p:val>
                                        </p:tav>
                                      </p:tavLst>
                                    </p:anim>
                                    <p:anim calcmode="lin" valueType="num">
                                      <p:cBhvr>
                                        <p:cTn id="34" dur="1000" fill="hold"/>
                                        <p:tgtEl>
                                          <p:spTgt spid="307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t>2014-08-27</a:t>
            </a:fld>
            <a:endParaRPr lang="sv-SE"/>
          </a:p>
        </p:txBody>
      </p:sp>
      <p:sp>
        <p:nvSpPr>
          <p:cNvPr id="5" name="Platshållare för sidfot 4"/>
          <p:cNvSpPr>
            <a:spLocks noGrp="1"/>
          </p:cNvSpPr>
          <p:nvPr>
            <p:ph type="ftr" sz="quarter" idx="11"/>
          </p:nvPr>
        </p:nvSpPr>
        <p:spPr/>
        <p:txBody>
          <a:bodyPr/>
          <a:lstStyle/>
          <a:p>
            <a:r>
              <a:rPr lang="sv-SE" smtClean="0"/>
              <a:t>                    Copyright: Arne Ahlström</a:t>
            </a:r>
            <a:endParaRPr lang="sv-SE"/>
          </a:p>
        </p:txBody>
      </p:sp>
      <p:sp>
        <p:nvSpPr>
          <p:cNvPr id="6" name="Platshållare för bildnummer 5"/>
          <p:cNvSpPr>
            <a:spLocks noGrp="1"/>
          </p:cNvSpPr>
          <p:nvPr>
            <p:ph type="sldNum" sz="quarter" idx="12"/>
          </p:nvPr>
        </p:nvSpPr>
        <p:spPr/>
        <p:txBody>
          <a:bodyPr/>
          <a:lstStyle/>
          <a:p>
            <a:fld id="{4E735E46-477D-43C6-9A03-3DF5CD68E4EE}" type="slidenum">
              <a:rPr lang="sv-SE" smtClean="0"/>
              <a:t>18</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95485"/>
            <a:ext cx="5976664" cy="4567837"/>
          </a:xfrm>
          <a:prstGeom prst="rect">
            <a:avLst/>
          </a:prstGeom>
        </p:spPr>
      </p:pic>
      <p:sp>
        <p:nvSpPr>
          <p:cNvPr id="7" name="textruta 6"/>
          <p:cNvSpPr txBox="1"/>
          <p:nvPr/>
        </p:nvSpPr>
        <p:spPr>
          <a:xfrm>
            <a:off x="6355605" y="219124"/>
            <a:ext cx="2520280" cy="1600438"/>
          </a:xfrm>
          <a:prstGeom prst="rect">
            <a:avLst/>
          </a:prstGeom>
          <a:solidFill>
            <a:schemeClr val="tx1">
              <a:lumMod val="75000"/>
            </a:schemeClr>
          </a:solidFill>
          <a:ln>
            <a:solidFill>
              <a:schemeClr val="bg1"/>
            </a:solidFill>
          </a:ln>
        </p:spPr>
        <p:txBody>
          <a:bodyPr wrap="square" rtlCol="0">
            <a:spAutoFit/>
          </a:bodyPr>
          <a:lstStyle/>
          <a:p>
            <a:r>
              <a:rPr lang="sv-SE" sz="1400" dirty="0" smtClean="0">
                <a:solidFill>
                  <a:schemeClr val="bg1"/>
                </a:solidFill>
                <a:latin typeface="Garamond" panose="02020404030301010803" pitchFamily="18" charset="0"/>
              </a:rPr>
              <a:t>Exempel på fartygsradioinstalla-</a:t>
            </a:r>
          </a:p>
          <a:p>
            <a:r>
              <a:rPr lang="sv-SE" sz="1400" dirty="0" err="1">
                <a:solidFill>
                  <a:schemeClr val="bg1"/>
                </a:solidFill>
                <a:latin typeface="Garamond" panose="02020404030301010803" pitchFamily="18" charset="0"/>
              </a:rPr>
              <a:t>t</a:t>
            </a:r>
            <a:r>
              <a:rPr lang="sv-SE" sz="1400" dirty="0" err="1" smtClean="0">
                <a:solidFill>
                  <a:schemeClr val="bg1"/>
                </a:solidFill>
                <a:latin typeface="Garamond" panose="02020404030301010803" pitchFamily="18" charset="0"/>
              </a:rPr>
              <a:t>ion</a:t>
            </a:r>
            <a:r>
              <a:rPr lang="sv-SE" sz="1400" dirty="0" smtClean="0">
                <a:solidFill>
                  <a:schemeClr val="bg1"/>
                </a:solidFill>
                <a:latin typeface="Garamond" panose="02020404030301010803" pitchFamily="18" charset="0"/>
              </a:rPr>
              <a:t> 1912 med Marconis </a:t>
            </a:r>
            <a:r>
              <a:rPr lang="sv-SE" sz="1400" dirty="0" err="1" smtClean="0">
                <a:solidFill>
                  <a:schemeClr val="bg1"/>
                </a:solidFill>
                <a:latin typeface="Garamond" panose="02020404030301010803" pitchFamily="18" charset="0"/>
              </a:rPr>
              <a:t>utrust</a:t>
            </a:r>
            <a:r>
              <a:rPr lang="sv-SE" sz="1400" dirty="0" smtClean="0">
                <a:solidFill>
                  <a:schemeClr val="bg1"/>
                </a:solidFill>
                <a:latin typeface="Garamond" panose="02020404030301010803" pitchFamily="18" charset="0"/>
              </a:rPr>
              <a:t>-</a:t>
            </a:r>
          </a:p>
          <a:p>
            <a:r>
              <a:rPr lang="sv-SE" sz="1400" dirty="0" err="1">
                <a:solidFill>
                  <a:schemeClr val="bg1"/>
                </a:solidFill>
                <a:latin typeface="Garamond" panose="02020404030301010803" pitchFamily="18" charset="0"/>
              </a:rPr>
              <a:t>n</a:t>
            </a:r>
            <a:r>
              <a:rPr lang="sv-SE" sz="1400" dirty="0" err="1" smtClean="0">
                <a:solidFill>
                  <a:schemeClr val="bg1"/>
                </a:solidFill>
                <a:latin typeface="Garamond" panose="02020404030301010803" pitchFamily="18" charset="0"/>
              </a:rPr>
              <a:t>ingar</a:t>
            </a:r>
            <a:r>
              <a:rPr lang="sv-SE" sz="1400" dirty="0" smtClean="0">
                <a:solidFill>
                  <a:schemeClr val="bg1"/>
                </a:solidFill>
                <a:latin typeface="Garamond" panose="02020404030301010803" pitchFamily="18" charset="0"/>
              </a:rPr>
              <a:t>.</a:t>
            </a:r>
          </a:p>
          <a:p>
            <a:r>
              <a:rPr lang="sv-SE" sz="1400" dirty="0" smtClean="0">
                <a:solidFill>
                  <a:schemeClr val="bg1"/>
                </a:solidFill>
                <a:latin typeface="Garamond" panose="02020404030301010803" pitchFamily="18" charset="0"/>
              </a:rPr>
              <a:t>Roterande gniststräcka användes.</a:t>
            </a:r>
          </a:p>
          <a:p>
            <a:endParaRPr lang="sv-SE" sz="1400" dirty="0">
              <a:latin typeface="Garamond" panose="02020404030301010803" pitchFamily="18" charset="0"/>
            </a:endParaRPr>
          </a:p>
          <a:p>
            <a:r>
              <a:rPr lang="sv-SE" sz="1400" dirty="0" smtClean="0">
                <a:solidFill>
                  <a:schemeClr val="bg1"/>
                </a:solidFill>
                <a:latin typeface="Garamond" panose="02020404030301010803" pitchFamily="18" charset="0"/>
              </a:rPr>
              <a:t>Bilden från ”Telegrafboken” ut-</a:t>
            </a:r>
          </a:p>
          <a:p>
            <a:r>
              <a:rPr lang="sv-SE" sz="1400" dirty="0">
                <a:solidFill>
                  <a:schemeClr val="bg1"/>
                </a:solidFill>
                <a:latin typeface="Garamond" panose="02020404030301010803" pitchFamily="18" charset="0"/>
              </a:rPr>
              <a:t>g</a:t>
            </a:r>
            <a:r>
              <a:rPr lang="sv-SE" sz="1400" dirty="0" smtClean="0">
                <a:solidFill>
                  <a:schemeClr val="bg1"/>
                </a:solidFill>
                <a:latin typeface="Garamond" panose="02020404030301010803" pitchFamily="18" charset="0"/>
              </a:rPr>
              <a:t>iven av Telemuseum 1997.</a:t>
            </a:r>
            <a:endParaRPr lang="sv-SE" sz="1400" dirty="0">
              <a:solidFill>
                <a:schemeClr val="bg1"/>
              </a:solidFill>
              <a:latin typeface="Garamond" panose="02020404030301010803" pitchFamily="18" charset="0"/>
            </a:endParaRPr>
          </a:p>
        </p:txBody>
      </p:sp>
    </p:spTree>
    <p:custDataLst>
      <p:tags r:id="rId1"/>
    </p:custDataLst>
    <p:extLst>
      <p:ext uri="{BB962C8B-B14F-4D97-AF65-F5344CB8AC3E}">
        <p14:creationId xmlns:p14="http://schemas.microsoft.com/office/powerpoint/2010/main" val="1564707515"/>
      </p:ext>
    </p:extLst>
  </p:cSld>
  <p:clrMapOvr>
    <a:masterClrMapping/>
  </p:clrMapOvr>
  <mc:AlternateContent xmlns:mc="http://schemas.openxmlformats.org/markup-compatibility/2006" xmlns:p14="http://schemas.microsoft.com/office/powerpoint/2010/main">
    <mc:Choice Requires="p14">
      <p:transition spd="slow" p14:dur="2000" advTm="11611"/>
    </mc:Choice>
    <mc:Fallback xmlns="">
      <p:transition spd="slow" advTm="11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500"/>
                                        <p:tgtEl>
                                          <p:spTgt spid="7"/>
                                        </p:tgtEl>
                                      </p:cBhvr>
                                    </p:animEffect>
                                    <p:anim calcmode="lin" valueType="num">
                                      <p:cBhvr>
                                        <p:cTn id="15" dur="1500" fill="hold"/>
                                        <p:tgtEl>
                                          <p:spTgt spid="7"/>
                                        </p:tgtEl>
                                        <p:attrNameLst>
                                          <p:attrName>ppt_x</p:attrName>
                                        </p:attrNameLst>
                                      </p:cBhvr>
                                      <p:tavLst>
                                        <p:tav tm="0">
                                          <p:val>
                                            <p:strVal val="#ppt_x"/>
                                          </p:val>
                                        </p:tav>
                                        <p:tav tm="100000">
                                          <p:val>
                                            <p:strVal val="#ppt_x"/>
                                          </p:val>
                                        </p:tav>
                                      </p:tavLst>
                                    </p:anim>
                                    <p:anim calcmode="lin" valueType="num">
                                      <p:cBhvr>
                                        <p:cTn id="16"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Arne\Pictures\Bilder från TM-Tvt\Skärmklipp Axel Jenner från Bodens hems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131" y="366634"/>
            <a:ext cx="2276475" cy="395626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KUSTRADIO\Karlskrona radio 1909-2009\Alkfors\Alkfors.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69733"/>
            <a:ext cx="2448272" cy="3956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699792" y="2918132"/>
            <a:ext cx="1728192" cy="1384995"/>
          </a:xfrm>
          <a:prstGeom prst="rect">
            <a:avLst/>
          </a:prstGeom>
          <a:solidFill>
            <a:schemeClr val="tx1">
              <a:lumMod val="65000"/>
            </a:schemeClr>
          </a:solidFill>
          <a:ln w="15875">
            <a:solidFill>
              <a:schemeClr val="bg1"/>
            </a:solidFill>
          </a:ln>
        </p:spPr>
        <p:txBody>
          <a:bodyPr wrap="square" rtlCol="0">
            <a:spAutoFit/>
          </a:bodyPr>
          <a:lstStyle/>
          <a:p>
            <a:r>
              <a:rPr lang="sv-SE" sz="1400" dirty="0" err="1" smtClean="0">
                <a:solidFill>
                  <a:schemeClr val="bg1"/>
                </a:solidFill>
              </a:rPr>
              <a:t>Uok</a:t>
            </a:r>
            <a:r>
              <a:rPr lang="sv-SE" sz="1400" dirty="0" smtClean="0">
                <a:solidFill>
                  <a:schemeClr val="bg1"/>
                </a:solidFill>
              </a:rPr>
              <a:t> </a:t>
            </a:r>
            <a:r>
              <a:rPr lang="sv-SE" sz="1400" dirty="0" err="1" smtClean="0">
                <a:solidFill>
                  <a:schemeClr val="bg1"/>
                </a:solidFill>
              </a:rPr>
              <a:t>Alkfors</a:t>
            </a:r>
            <a:r>
              <a:rPr lang="sv-SE" sz="1400" dirty="0" smtClean="0">
                <a:solidFill>
                  <a:schemeClr val="bg1"/>
                </a:solidFill>
              </a:rPr>
              <a:t> kom till Vaxholm radio 1915 och blev chef för den marina per- </a:t>
            </a:r>
            <a:r>
              <a:rPr lang="sv-SE" sz="1400" dirty="0" err="1" smtClean="0">
                <a:solidFill>
                  <a:schemeClr val="bg1"/>
                </a:solidFill>
              </a:rPr>
              <a:t>sonalen</a:t>
            </a:r>
            <a:r>
              <a:rPr lang="sv-SE" sz="1400" dirty="0" smtClean="0">
                <a:solidFill>
                  <a:schemeClr val="bg1"/>
                </a:solidFill>
              </a:rPr>
              <a:t> under hela 1.a världskriget.</a:t>
            </a:r>
            <a:endParaRPr lang="sv-SE" sz="1400" dirty="0">
              <a:solidFill>
                <a:schemeClr val="bg1"/>
              </a:solidFill>
            </a:endParaRPr>
          </a:p>
        </p:txBody>
      </p:sp>
      <p:sp>
        <p:nvSpPr>
          <p:cNvPr id="8" name="textruta 7"/>
          <p:cNvSpPr txBox="1"/>
          <p:nvPr/>
        </p:nvSpPr>
        <p:spPr>
          <a:xfrm>
            <a:off x="6953606" y="2928307"/>
            <a:ext cx="2116014" cy="1384995"/>
          </a:xfrm>
          <a:prstGeom prst="rect">
            <a:avLst/>
          </a:prstGeom>
          <a:solidFill>
            <a:schemeClr val="tx1">
              <a:lumMod val="65000"/>
            </a:schemeClr>
          </a:solidFill>
          <a:ln w="22225">
            <a:solidFill>
              <a:schemeClr val="bg1"/>
            </a:solidFill>
          </a:ln>
        </p:spPr>
        <p:txBody>
          <a:bodyPr wrap="square" rtlCol="0">
            <a:spAutoFit/>
          </a:bodyPr>
          <a:lstStyle/>
          <a:p>
            <a:r>
              <a:rPr lang="sv-SE" sz="1400" dirty="0" smtClean="0">
                <a:solidFill>
                  <a:schemeClr val="bg1"/>
                </a:solidFill>
              </a:rPr>
              <a:t>Axel </a:t>
            </a:r>
            <a:r>
              <a:rPr lang="sv-SE" sz="1400" dirty="0" err="1" smtClean="0">
                <a:solidFill>
                  <a:schemeClr val="bg1"/>
                </a:solidFill>
              </a:rPr>
              <a:t>Jenner</a:t>
            </a:r>
            <a:r>
              <a:rPr lang="sv-SE" sz="1400" dirty="0" smtClean="0">
                <a:solidFill>
                  <a:schemeClr val="bg1"/>
                </a:solidFill>
              </a:rPr>
              <a:t>  med ett för- flutet vid Boden radio, kom till Vaxholm runt 1923 och verkade  där som radiokommissarie</a:t>
            </a:r>
          </a:p>
          <a:p>
            <a:r>
              <a:rPr lang="sv-SE" sz="1400" dirty="0" smtClean="0">
                <a:solidFill>
                  <a:schemeClr val="bg1"/>
                </a:solidFill>
              </a:rPr>
              <a:t>i mer än 10 år.  </a:t>
            </a:r>
            <a:endParaRPr lang="sv-SE" sz="1400" dirty="0">
              <a:solidFill>
                <a:schemeClr val="bg1"/>
              </a:solidFill>
            </a:endParaRPr>
          </a:p>
        </p:txBody>
      </p:sp>
      <p:sp>
        <p:nvSpPr>
          <p:cNvPr id="2" name="Platshållare för datum 1"/>
          <p:cNvSpPr>
            <a:spLocks noGrp="1"/>
          </p:cNvSpPr>
          <p:nvPr>
            <p:ph type="dt" sz="half" idx="10"/>
          </p:nvPr>
        </p:nvSpPr>
        <p:spPr/>
        <p:txBody>
          <a:bodyPr/>
          <a:lstStyle/>
          <a:p>
            <a:fld id="{9E38BE46-4ADE-471C-B0AB-C72B85933B1A}"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19</a:t>
            </a:fld>
            <a:endParaRPr lang="sv-SE" dirty="0">
              <a:solidFill>
                <a:schemeClr val="bg1"/>
              </a:solidFill>
            </a:endParaRPr>
          </a:p>
        </p:txBody>
      </p:sp>
    </p:spTree>
    <p:custDataLst>
      <p:tags r:id="rId1"/>
    </p:custDataLst>
    <p:extLst>
      <p:ext uri="{BB962C8B-B14F-4D97-AF65-F5344CB8AC3E}">
        <p14:creationId xmlns:p14="http://schemas.microsoft.com/office/powerpoint/2010/main" val="1509653066"/>
      </p:ext>
    </p:extLst>
  </p:cSld>
  <p:clrMapOvr>
    <a:masterClrMapping/>
  </p:clrMapOvr>
  <mc:AlternateContent xmlns:mc="http://schemas.openxmlformats.org/markup-compatibility/2006" xmlns:p14="http://schemas.microsoft.com/office/powerpoint/2010/main">
    <mc:Choice Requires="p14">
      <p:transition spd="slow" p14:dur="3400" advTm="12515">
        <p14:reveal/>
      </p:transition>
    </mc:Choice>
    <mc:Fallback xmlns="">
      <p:transition spd="slow" advTm="125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500"/>
                                        <p:tgtEl>
                                          <p:spTgt spid="10244"/>
                                        </p:tgtEl>
                                      </p:cBhvr>
                                    </p:animEffect>
                                    <p:anim calcmode="lin" valueType="num">
                                      <p:cBhvr>
                                        <p:cTn id="8" dur="1500" fill="hold"/>
                                        <p:tgtEl>
                                          <p:spTgt spid="10244"/>
                                        </p:tgtEl>
                                        <p:attrNameLst>
                                          <p:attrName>ppt_x</p:attrName>
                                        </p:attrNameLst>
                                      </p:cBhvr>
                                      <p:tavLst>
                                        <p:tav tm="0">
                                          <p:val>
                                            <p:strVal val="#ppt_x"/>
                                          </p:val>
                                        </p:tav>
                                        <p:tav tm="100000">
                                          <p:val>
                                            <p:strVal val="#ppt_x"/>
                                          </p:val>
                                        </p:tav>
                                      </p:tavLst>
                                    </p:anim>
                                    <p:anim calcmode="lin" valueType="num">
                                      <p:cBhvr>
                                        <p:cTn id="9" dur="1500" fill="hold"/>
                                        <p:tgtEl>
                                          <p:spTgt spid="102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500"/>
                                  </p:stCondLst>
                                  <p:childTnLst>
                                    <p:set>
                                      <p:cBhvr>
                                        <p:cTn id="18" dur="1" fill="hold">
                                          <p:stCondLst>
                                            <p:cond delay="0"/>
                                          </p:stCondLst>
                                        </p:cTn>
                                        <p:tgtEl>
                                          <p:spTgt spid="10243"/>
                                        </p:tgtEl>
                                        <p:attrNameLst>
                                          <p:attrName>style.visibility</p:attrName>
                                        </p:attrNameLst>
                                      </p:cBhvr>
                                      <p:to>
                                        <p:strVal val="visible"/>
                                      </p:to>
                                    </p:set>
                                    <p:animEffect transition="in" filter="fade">
                                      <p:cBhvr>
                                        <p:cTn id="19" dur="1500"/>
                                        <p:tgtEl>
                                          <p:spTgt spid="10243"/>
                                        </p:tgtEl>
                                      </p:cBhvr>
                                    </p:animEffect>
                                    <p:anim calcmode="lin" valueType="num">
                                      <p:cBhvr>
                                        <p:cTn id="20" dur="1500" fill="hold"/>
                                        <p:tgtEl>
                                          <p:spTgt spid="10243"/>
                                        </p:tgtEl>
                                        <p:attrNameLst>
                                          <p:attrName>ppt_x</p:attrName>
                                        </p:attrNameLst>
                                      </p:cBhvr>
                                      <p:tavLst>
                                        <p:tav tm="0">
                                          <p:val>
                                            <p:strVal val="#ppt_x"/>
                                          </p:val>
                                        </p:tav>
                                        <p:tav tm="100000">
                                          <p:val>
                                            <p:strVal val="#ppt_x"/>
                                          </p:val>
                                        </p:tav>
                                      </p:tavLst>
                                    </p:anim>
                                    <p:anim calcmode="lin" valueType="num">
                                      <p:cBhvr>
                                        <p:cTn id="21" dur="1500" fill="hold"/>
                                        <p:tgtEl>
                                          <p:spTgt spid="102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500"/>
                                        <p:tgtEl>
                                          <p:spTgt spid="8"/>
                                        </p:tgtEl>
                                      </p:cBhvr>
                                    </p:animEffect>
                                    <p:anim calcmode="lin" valueType="num">
                                      <p:cBhvr>
                                        <p:cTn id="25" dur="1500" fill="hold"/>
                                        <p:tgtEl>
                                          <p:spTgt spid="8"/>
                                        </p:tgtEl>
                                        <p:attrNameLst>
                                          <p:attrName>ppt_x</p:attrName>
                                        </p:attrNameLst>
                                      </p:cBhvr>
                                      <p:tavLst>
                                        <p:tav tm="0">
                                          <p:val>
                                            <p:strVal val="#ppt_x"/>
                                          </p:val>
                                        </p:tav>
                                        <p:tav tm="100000">
                                          <p:val>
                                            <p:strVal val="#ppt_x"/>
                                          </p:val>
                                        </p:tav>
                                      </p:tavLst>
                                    </p:anim>
                                    <p:anim calcmode="lin" valueType="num">
                                      <p:cBhvr>
                                        <p:cTn id="26"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92" y="314401"/>
            <a:ext cx="5412315" cy="4542338"/>
          </a:xfrm>
          <a:prstGeom prst="rect">
            <a:avLst/>
          </a:prstGeom>
        </p:spPr>
      </p:pic>
      <p:pic>
        <p:nvPicPr>
          <p:cNvPr id="1026" name="Picture 2" descr="E:\KUSTRADIO\Vaxholm ra\Skärmklipp Kastellet fr Rindö besku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14401"/>
            <a:ext cx="2873896" cy="2054835"/>
          </a:xfrm>
          <a:prstGeom prst="rect">
            <a:avLst/>
          </a:prstGeom>
          <a:noFill/>
          <a:extLst>
            <a:ext uri="{909E8E84-426E-40DD-AFC4-6F175D3DCCD1}">
              <a14:hiddenFill xmlns:a14="http://schemas.microsoft.com/office/drawing/2010/main">
                <a:solidFill>
                  <a:srgbClr val="FFFFFF"/>
                </a:solidFill>
              </a14:hiddenFill>
            </a:ext>
          </a:extLst>
        </p:spPr>
      </p:pic>
      <p:sp>
        <p:nvSpPr>
          <p:cNvPr id="5" name="Ned 4"/>
          <p:cNvSpPr/>
          <p:nvPr/>
        </p:nvSpPr>
        <p:spPr>
          <a:xfrm>
            <a:off x="4211960" y="2931790"/>
            <a:ext cx="45719"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pil 9"/>
          <p:cNvCxnSpPr/>
          <p:nvPr/>
        </p:nvCxnSpPr>
        <p:spPr>
          <a:xfrm flipH="1">
            <a:off x="7346083" y="555526"/>
            <a:ext cx="360040" cy="86409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5868144" y="2499742"/>
            <a:ext cx="3024336" cy="1877437"/>
          </a:xfrm>
          <a:prstGeom prst="rect">
            <a:avLst/>
          </a:prstGeom>
          <a:noFill/>
        </p:spPr>
        <p:txBody>
          <a:bodyPr wrap="square" rtlCol="0">
            <a:spAutoFit/>
          </a:bodyPr>
          <a:lstStyle/>
          <a:p>
            <a:r>
              <a:rPr lang="sv-SE" sz="1600" dirty="0" smtClean="0">
                <a:solidFill>
                  <a:schemeClr val="bg1"/>
                </a:solidFill>
              </a:rPr>
              <a:t>Stationshusets placering fram- går av den svartvita bilden och vid pilen på översiktsfotot.</a:t>
            </a:r>
          </a:p>
          <a:p>
            <a:endParaRPr lang="sv-SE" sz="1600" dirty="0">
              <a:solidFill>
                <a:schemeClr val="bg1"/>
              </a:solidFill>
            </a:endParaRPr>
          </a:p>
          <a:p>
            <a:r>
              <a:rPr lang="sv-SE" sz="1600" dirty="0" smtClean="0">
                <a:solidFill>
                  <a:schemeClr val="bg1"/>
                </a:solidFill>
              </a:rPr>
              <a:t>Den svartvita bilden är tagen från Rindö västra, nära </a:t>
            </a:r>
            <a:r>
              <a:rPr lang="sv-SE" sz="1600" dirty="0" err="1" smtClean="0">
                <a:solidFill>
                  <a:schemeClr val="bg1"/>
                </a:solidFill>
              </a:rPr>
              <a:t>färjläget</a:t>
            </a:r>
            <a:r>
              <a:rPr lang="sv-SE" sz="1600" dirty="0" smtClean="0">
                <a:solidFill>
                  <a:schemeClr val="bg1"/>
                </a:solidFill>
              </a:rPr>
              <a:t>.</a:t>
            </a:r>
          </a:p>
          <a:p>
            <a:endParaRPr lang="sv-SE" sz="2000" b="1" dirty="0">
              <a:solidFill>
                <a:schemeClr val="bg1"/>
              </a:solidFill>
            </a:endParaRPr>
          </a:p>
        </p:txBody>
      </p:sp>
      <p:sp>
        <p:nvSpPr>
          <p:cNvPr id="2" name="Platshållare för datum 1"/>
          <p:cNvSpPr>
            <a:spLocks noGrp="1"/>
          </p:cNvSpPr>
          <p:nvPr>
            <p:ph type="dt" sz="half" idx="10"/>
          </p:nvPr>
        </p:nvSpPr>
        <p:spPr/>
        <p:txBody>
          <a:bodyPr/>
          <a:lstStyle/>
          <a:p>
            <a:fld id="{C74D5452-6926-4249-8609-B19473D76682}"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a:xfrm>
            <a:off x="3131840" y="4876006"/>
            <a:ext cx="3352800" cy="273844"/>
          </a:xfrm>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a:xfrm>
            <a:off x="7956376" y="4830749"/>
            <a:ext cx="762000" cy="273844"/>
          </a:xfrm>
        </p:spPr>
        <p:txBody>
          <a:bodyPr/>
          <a:lstStyle/>
          <a:p>
            <a:fld id="{4E735E46-477D-43C6-9A03-3DF5CD68E4EE}" type="slidenum">
              <a:rPr lang="sv-SE" smtClean="0">
                <a:solidFill>
                  <a:schemeClr val="bg1"/>
                </a:solidFill>
              </a:rPr>
              <a:t>2</a:t>
            </a:fld>
            <a:endParaRPr lang="sv-SE" dirty="0">
              <a:solidFill>
                <a:schemeClr val="bg1"/>
              </a:solidFill>
            </a:endParaRPr>
          </a:p>
        </p:txBody>
      </p:sp>
    </p:spTree>
    <p:custDataLst>
      <p:tags r:id="rId1"/>
    </p:custDataLst>
    <p:extLst>
      <p:ext uri="{BB962C8B-B14F-4D97-AF65-F5344CB8AC3E}">
        <p14:creationId xmlns:p14="http://schemas.microsoft.com/office/powerpoint/2010/main" val="148526723"/>
      </p:ext>
    </p:extLst>
  </p:cSld>
  <p:clrMapOvr>
    <a:masterClrMapping/>
  </p:clrMapOvr>
  <mc:AlternateContent xmlns:mc="http://schemas.openxmlformats.org/markup-compatibility/2006" xmlns:p14="http://schemas.microsoft.com/office/powerpoint/2010/main">
    <mc:Choice Requires="p14">
      <p:transition spd="slow" p14:dur="2000" advTm="15745"/>
    </mc:Choice>
    <mc:Fallback xmlns="">
      <p:transition spd="slow" advTm="15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10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500"/>
                                        <p:tgtEl>
                                          <p:spTgt spid="1026"/>
                                        </p:tgtEl>
                                      </p:cBhvr>
                                    </p:animEffect>
                                    <p:anim calcmode="lin" valueType="num">
                                      <p:cBhvr>
                                        <p:cTn id="20" dur="1500" fill="hold"/>
                                        <p:tgtEl>
                                          <p:spTgt spid="1026"/>
                                        </p:tgtEl>
                                        <p:attrNameLst>
                                          <p:attrName>ppt_x</p:attrName>
                                        </p:attrNameLst>
                                      </p:cBhvr>
                                      <p:tavLst>
                                        <p:tav tm="0">
                                          <p:val>
                                            <p:strVal val="#ppt_x"/>
                                          </p:val>
                                        </p:tav>
                                        <p:tav tm="100000">
                                          <p:val>
                                            <p:strVal val="#ppt_x"/>
                                          </p:val>
                                        </p:tav>
                                      </p:tavLst>
                                    </p:anim>
                                    <p:anim calcmode="lin" valueType="num">
                                      <p:cBhvr>
                                        <p:cTn id="21" dur="15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500"/>
                                        <p:tgtEl>
                                          <p:spTgt spid="11"/>
                                        </p:tgtEl>
                                      </p:cBhvr>
                                    </p:animEffect>
                                    <p:anim calcmode="lin" valueType="num">
                                      <p:cBhvr>
                                        <p:cTn id="32" dur="1500" fill="hold"/>
                                        <p:tgtEl>
                                          <p:spTgt spid="11"/>
                                        </p:tgtEl>
                                        <p:attrNameLst>
                                          <p:attrName>ppt_x</p:attrName>
                                        </p:attrNameLst>
                                      </p:cBhvr>
                                      <p:tavLst>
                                        <p:tav tm="0">
                                          <p:val>
                                            <p:strVal val="#ppt_x"/>
                                          </p:val>
                                        </p:tav>
                                        <p:tav tm="100000">
                                          <p:val>
                                            <p:strVal val="#ppt_x"/>
                                          </p:val>
                                        </p:tav>
                                      </p:tavLst>
                                    </p:anim>
                                    <p:anim calcmode="lin" valueType="num">
                                      <p:cBhvr>
                                        <p:cTn id="33"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51520" y="267494"/>
            <a:ext cx="4572000" cy="4247317"/>
          </a:xfrm>
          <a:prstGeom prst="rect">
            <a:avLst/>
          </a:prstGeom>
        </p:spPr>
        <p:txBody>
          <a:bodyPr>
            <a:spAutoFit/>
          </a:bodyPr>
          <a:lstStyle/>
          <a:p>
            <a:r>
              <a:rPr lang="sv-SE" dirty="0">
                <a:solidFill>
                  <a:schemeClr val="bg1"/>
                </a:solidFill>
              </a:rPr>
              <a:t>”</a:t>
            </a:r>
            <a:r>
              <a:rPr lang="sv-SE" i="1" dirty="0">
                <a:solidFill>
                  <a:schemeClr val="bg1"/>
                </a:solidFill>
              </a:rPr>
              <a:t>Vid sidan av undervattensbåtar och flygmaskiner är det ej till ringa del radiotelegrafin, som sätter sin prägel på det krig, som rasar över större delen av en kontinent. Radiostationerna ha blivit en ny kommunikationsmöjlighet av synnerligen betydelse, och det är inte </a:t>
            </a:r>
            <a:r>
              <a:rPr lang="sv-SE" i="1" dirty="0" smtClean="0">
                <a:solidFill>
                  <a:schemeClr val="bg1"/>
                </a:solidFill>
              </a:rPr>
              <a:t>ovanligt</a:t>
            </a:r>
            <a:r>
              <a:rPr lang="sv-SE" i="1" dirty="0">
                <a:solidFill>
                  <a:schemeClr val="bg1"/>
                </a:solidFill>
              </a:rPr>
              <a:t>, </a:t>
            </a:r>
            <a:r>
              <a:rPr lang="sv-SE" b="1" i="1" dirty="0">
                <a:solidFill>
                  <a:schemeClr val="bg1"/>
                </a:solidFill>
              </a:rPr>
              <a:t>att man under strider där nere på flandriska kusten likaväl som borta på Aribiens flodstränder möts häftigast just vid kampen om en enkel gniststation. Visar det sig omöjligt att erövra den hel och </a:t>
            </a:r>
            <a:r>
              <a:rPr lang="sv-SE" b="1" i="1" dirty="0" smtClean="0">
                <a:solidFill>
                  <a:schemeClr val="bg1"/>
                </a:solidFill>
              </a:rPr>
              <a:t>bibehållen</a:t>
            </a:r>
            <a:r>
              <a:rPr lang="sv-SE" b="1" i="1" dirty="0">
                <a:solidFill>
                  <a:schemeClr val="bg1"/>
                </a:solidFill>
              </a:rPr>
              <a:t>, så må den hellre offras än lämnas kvar i fiendernas händer!” </a:t>
            </a:r>
            <a:r>
              <a:rPr lang="sv-SE" dirty="0" smtClean="0">
                <a:solidFill>
                  <a:schemeClr val="bg1"/>
                </a:solidFill>
              </a:rPr>
              <a:t>Utdrag </a:t>
            </a:r>
            <a:r>
              <a:rPr lang="sv-SE" dirty="0">
                <a:solidFill>
                  <a:schemeClr val="bg1"/>
                </a:solidFill>
              </a:rPr>
              <a:t>ur Aftontidningen 30 december 1914</a:t>
            </a:r>
            <a:r>
              <a:rPr lang="sv-SE" dirty="0"/>
              <a:t>. </a:t>
            </a:r>
          </a:p>
        </p:txBody>
      </p:sp>
      <p:sp>
        <p:nvSpPr>
          <p:cNvPr id="5" name="Rektangel 4"/>
          <p:cNvSpPr/>
          <p:nvPr/>
        </p:nvSpPr>
        <p:spPr>
          <a:xfrm>
            <a:off x="4716016" y="267494"/>
            <a:ext cx="4283968" cy="4524315"/>
          </a:xfrm>
          <a:prstGeom prst="rect">
            <a:avLst/>
          </a:prstGeom>
        </p:spPr>
        <p:txBody>
          <a:bodyPr wrap="square">
            <a:spAutoFit/>
          </a:bodyPr>
          <a:lstStyle/>
          <a:p>
            <a:r>
              <a:rPr lang="sv-SE" dirty="0">
                <a:solidFill>
                  <a:schemeClr val="bg1"/>
                </a:solidFill>
              </a:rPr>
              <a:t>Fortsatt citat ur Aftontidningen 31 december 1914. </a:t>
            </a:r>
          </a:p>
          <a:p>
            <a:r>
              <a:rPr lang="sv-SE" i="1" dirty="0">
                <a:solidFill>
                  <a:schemeClr val="bg1"/>
                </a:solidFill>
              </a:rPr>
              <a:t>”På dagen hör man inne på Vaxholms station rösterna från övriga svenska gniststationer, även om det ofta avbrytes eller störas av </a:t>
            </a:r>
            <a:r>
              <a:rPr lang="sv-SE" i="1" dirty="0" smtClean="0">
                <a:solidFill>
                  <a:schemeClr val="bg1"/>
                </a:solidFill>
              </a:rPr>
              <a:t>fartygsstationer</a:t>
            </a:r>
            <a:r>
              <a:rPr lang="sv-SE" i="1" dirty="0">
                <a:solidFill>
                  <a:schemeClr val="bg1"/>
                </a:solidFill>
              </a:rPr>
              <a:t>, som befinna sig någonstans i Stockholms inlopp. </a:t>
            </a:r>
            <a:endParaRPr lang="sv-SE" dirty="0">
              <a:solidFill>
                <a:schemeClr val="bg1"/>
              </a:solidFill>
            </a:endParaRPr>
          </a:p>
          <a:p>
            <a:r>
              <a:rPr lang="sv-SE" i="1" dirty="0">
                <a:solidFill>
                  <a:schemeClr val="bg1"/>
                </a:solidFill>
              </a:rPr>
              <a:t>På nätterna har man däremot lyckats fånga ljudet från betydligt längre bort belägna stationer, exempelvis fartyg på Atlanten, väster om England. Vid så långa distanser har man dock svårt att få en fullständig utskrift av den korrespondens mellan </a:t>
            </a:r>
            <a:r>
              <a:rPr lang="sv-SE" i="1" dirty="0" err="1">
                <a:solidFill>
                  <a:schemeClr val="bg1"/>
                </a:solidFill>
              </a:rPr>
              <a:t>tvänne</a:t>
            </a:r>
            <a:r>
              <a:rPr lang="sv-SE" i="1" dirty="0">
                <a:solidFill>
                  <a:schemeClr val="bg1"/>
                </a:solidFill>
              </a:rPr>
              <a:t> stationer, som man identifierat”. </a:t>
            </a:r>
            <a:endParaRPr lang="sv-SE" dirty="0">
              <a:solidFill>
                <a:schemeClr val="bg1"/>
              </a:solidFill>
            </a:endParaRPr>
          </a:p>
        </p:txBody>
      </p:sp>
      <p:sp>
        <p:nvSpPr>
          <p:cNvPr id="2" name="Platshållare för datum 1"/>
          <p:cNvSpPr>
            <a:spLocks noGrp="1"/>
          </p:cNvSpPr>
          <p:nvPr>
            <p:ph type="dt" sz="half" idx="10"/>
          </p:nvPr>
        </p:nvSpPr>
        <p:spPr/>
        <p:txBody>
          <a:bodyPr/>
          <a:lstStyle/>
          <a:p>
            <a:fld id="{F1252CA3-A938-4126-9BF1-8407E33CE246}"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dirty="0"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20</a:t>
            </a:fld>
            <a:endParaRPr lang="sv-SE" dirty="0">
              <a:solidFill>
                <a:schemeClr val="bg1"/>
              </a:solidFill>
            </a:endParaRPr>
          </a:p>
        </p:txBody>
      </p:sp>
    </p:spTree>
    <p:custDataLst>
      <p:tags r:id="rId1"/>
    </p:custDataLst>
    <p:extLst>
      <p:ext uri="{BB962C8B-B14F-4D97-AF65-F5344CB8AC3E}">
        <p14:creationId xmlns:p14="http://schemas.microsoft.com/office/powerpoint/2010/main" val="1927071967"/>
      </p:ext>
    </p:extLst>
  </p:cSld>
  <p:clrMapOvr>
    <a:masterClrMapping/>
  </p:clrMapOvr>
  <mc:AlternateContent xmlns:mc="http://schemas.openxmlformats.org/markup-compatibility/2006" xmlns:p14="http://schemas.microsoft.com/office/powerpoint/2010/main">
    <mc:Choice Requires="p14">
      <p:transition spd="slow" p14:dur="2000" advTm="37310"/>
    </mc:Choice>
    <mc:Fallback xmlns="">
      <p:transition spd="slow" advTm="37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55" y="267494"/>
            <a:ext cx="509362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179512" y="3363838"/>
            <a:ext cx="5171063" cy="1600438"/>
          </a:xfrm>
          <a:prstGeom prst="rect">
            <a:avLst/>
          </a:prstGeom>
          <a:noFill/>
        </p:spPr>
        <p:txBody>
          <a:bodyPr wrap="square" rtlCol="0">
            <a:spAutoFit/>
          </a:bodyPr>
          <a:lstStyle/>
          <a:p>
            <a:pPr algn="just"/>
            <a:r>
              <a:rPr lang="sv-SE" sz="1400" dirty="0" smtClean="0">
                <a:solidFill>
                  <a:schemeClr val="bg1"/>
                </a:solidFill>
              </a:rPr>
              <a:t>Första världskriget påverkade Sverige i högsta grad. Sverige var tillsammans med Danmark och Norge neutrala under hela </a:t>
            </a:r>
            <a:r>
              <a:rPr lang="sv-SE" sz="1400" dirty="0" err="1" smtClean="0">
                <a:solidFill>
                  <a:schemeClr val="bg1"/>
                </a:solidFill>
              </a:rPr>
              <a:t>kri</a:t>
            </a:r>
            <a:r>
              <a:rPr lang="sv-SE" sz="1400" dirty="0" smtClean="0">
                <a:solidFill>
                  <a:schemeClr val="bg1"/>
                </a:solidFill>
              </a:rPr>
              <a:t> – get. </a:t>
            </a:r>
            <a:r>
              <a:rPr lang="sv-SE" sz="1400" dirty="0">
                <a:solidFill>
                  <a:schemeClr val="bg1"/>
                </a:solidFill>
              </a:rPr>
              <a:t>Finland tillhörde ännu Tsarryssland sedan 1809. Detta </a:t>
            </a:r>
            <a:r>
              <a:rPr lang="sv-SE" sz="1400" dirty="0" smtClean="0">
                <a:solidFill>
                  <a:schemeClr val="bg1"/>
                </a:solidFill>
              </a:rPr>
              <a:t>inne- bar </a:t>
            </a:r>
            <a:r>
              <a:rPr lang="sv-SE" sz="1400" dirty="0" err="1">
                <a:solidFill>
                  <a:schemeClr val="bg1"/>
                </a:solidFill>
              </a:rPr>
              <a:t>bl</a:t>
            </a:r>
            <a:r>
              <a:rPr lang="sv-SE" sz="1400" dirty="0">
                <a:solidFill>
                  <a:schemeClr val="bg1"/>
                </a:solidFill>
              </a:rPr>
              <a:t> a att </a:t>
            </a:r>
            <a:r>
              <a:rPr lang="sv-SE" sz="1400" dirty="0" smtClean="0">
                <a:solidFill>
                  <a:schemeClr val="bg1"/>
                </a:solidFill>
              </a:rPr>
              <a:t>Sverige hade land- och sjögräns med Ryssland. Hur de stridande var grupperade  framgår av kartan ovan.</a:t>
            </a:r>
          </a:p>
          <a:p>
            <a:r>
              <a:rPr lang="sv-SE" sz="1400" dirty="0" smtClean="0">
                <a:solidFill>
                  <a:schemeClr val="bg1"/>
                </a:solidFill>
              </a:rPr>
              <a:t>Stora krav ställdes nu på Vaxholm radio att hantera radiotrafiken både mot civila fartyg och militära sjögående  förband.</a:t>
            </a:r>
            <a:endParaRPr lang="sv-SE" sz="1400"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279409"/>
            <a:ext cx="1567780" cy="152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092280" y="301118"/>
            <a:ext cx="1944216" cy="1169551"/>
          </a:xfrm>
          <a:prstGeom prst="rect">
            <a:avLst/>
          </a:prstGeom>
          <a:noFill/>
        </p:spPr>
        <p:txBody>
          <a:bodyPr wrap="square" rtlCol="0">
            <a:spAutoFit/>
          </a:bodyPr>
          <a:lstStyle/>
          <a:p>
            <a:r>
              <a:rPr lang="sv-SE" sz="1400" dirty="0" smtClean="0">
                <a:solidFill>
                  <a:schemeClr val="bg1"/>
                </a:solidFill>
              </a:rPr>
              <a:t>SMS Albatross, tysk minikryssare, sänktes 1915 av ryssarna på svenskt vatten vid Got-land.</a:t>
            </a:r>
            <a:endParaRPr lang="sv-SE" sz="1400" dirty="0">
              <a:solidFill>
                <a:schemeClr val="bg1"/>
              </a:solidFill>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076" y="1925563"/>
            <a:ext cx="3313404" cy="200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5507068" y="3926859"/>
            <a:ext cx="3457420" cy="954107"/>
          </a:xfrm>
          <a:prstGeom prst="rect">
            <a:avLst/>
          </a:prstGeom>
          <a:noFill/>
        </p:spPr>
        <p:txBody>
          <a:bodyPr wrap="square" rtlCol="0">
            <a:spAutoFit/>
          </a:bodyPr>
          <a:lstStyle/>
          <a:p>
            <a:r>
              <a:rPr lang="sv-SE" sz="1400" dirty="0" smtClean="0">
                <a:solidFill>
                  <a:schemeClr val="bg1"/>
                </a:solidFill>
              </a:rPr>
              <a:t>Ryska torpedbåtar sänkte  den </a:t>
            </a:r>
            <a:r>
              <a:rPr lang="sv-SE" sz="1400" dirty="0">
                <a:solidFill>
                  <a:schemeClr val="bg1"/>
                </a:solidFill>
              </a:rPr>
              <a:t>16 juli </a:t>
            </a:r>
            <a:r>
              <a:rPr lang="sv-SE" sz="1400" dirty="0" smtClean="0">
                <a:solidFill>
                  <a:schemeClr val="bg1"/>
                </a:solidFill>
              </a:rPr>
              <a:t>1916 tyska ångaren  </a:t>
            </a:r>
            <a:r>
              <a:rPr lang="sv-SE" sz="1400" i="1" dirty="0" err="1" smtClean="0">
                <a:solidFill>
                  <a:schemeClr val="bg1"/>
                </a:solidFill>
              </a:rPr>
              <a:t>Syria</a:t>
            </a:r>
            <a:r>
              <a:rPr lang="sv-SE" sz="1400" i="1" dirty="0" smtClean="0">
                <a:solidFill>
                  <a:schemeClr val="bg1"/>
                </a:solidFill>
              </a:rPr>
              <a:t>,</a:t>
            </a:r>
            <a:r>
              <a:rPr lang="sv-SE" sz="1400" dirty="0" smtClean="0">
                <a:solidFill>
                  <a:schemeClr val="bg1"/>
                </a:solidFill>
              </a:rPr>
              <a:t> </a:t>
            </a:r>
            <a:r>
              <a:rPr lang="sv-SE" sz="1400" dirty="0">
                <a:solidFill>
                  <a:schemeClr val="bg1"/>
                </a:solidFill>
              </a:rPr>
              <a:t>med </a:t>
            </a:r>
            <a:r>
              <a:rPr lang="sv-SE" sz="1400" dirty="0" smtClean="0">
                <a:solidFill>
                  <a:schemeClr val="bg1"/>
                </a:solidFill>
              </a:rPr>
              <a:t>svensk  krono -lots ombord </a:t>
            </a:r>
            <a:r>
              <a:rPr lang="sv-SE" sz="1400" dirty="0">
                <a:solidFill>
                  <a:schemeClr val="bg1"/>
                </a:solidFill>
              </a:rPr>
              <a:t>på svenskt sjöterritorium </a:t>
            </a:r>
            <a:r>
              <a:rPr lang="sv-SE" sz="1400" dirty="0" smtClean="0">
                <a:solidFill>
                  <a:schemeClr val="bg1"/>
                </a:solidFill>
              </a:rPr>
              <a:t> utanför Bjuröklubb.  </a:t>
            </a:r>
            <a:endParaRPr lang="sv-SE" sz="1400" dirty="0">
              <a:solidFill>
                <a:schemeClr val="bg1"/>
              </a:solidFill>
            </a:endParaRPr>
          </a:p>
        </p:txBody>
      </p:sp>
      <p:sp>
        <p:nvSpPr>
          <p:cNvPr id="5" name="Platshållare för datum 4"/>
          <p:cNvSpPr>
            <a:spLocks noGrp="1"/>
          </p:cNvSpPr>
          <p:nvPr>
            <p:ph type="dt" sz="half" idx="10"/>
          </p:nvPr>
        </p:nvSpPr>
        <p:spPr/>
        <p:txBody>
          <a:bodyPr/>
          <a:lstStyle/>
          <a:p>
            <a:fld id="{66550599-5A0B-4A0C-8743-BAC2D1328DEE}" type="datetime1">
              <a:rPr lang="sv-SE" smtClean="0">
                <a:solidFill>
                  <a:schemeClr val="bg1"/>
                </a:solidFill>
              </a:rPr>
              <a:t>2014-08-27</a:t>
            </a:fld>
            <a:endParaRPr lang="sv-SE" dirty="0">
              <a:solidFill>
                <a:schemeClr val="bg1"/>
              </a:solidFill>
            </a:endParaRPr>
          </a:p>
        </p:txBody>
      </p:sp>
      <p:sp>
        <p:nvSpPr>
          <p:cNvPr id="6" name="Platshållare för sidfot 5"/>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7" name="Platshållare för bildnummer 6"/>
          <p:cNvSpPr>
            <a:spLocks noGrp="1"/>
          </p:cNvSpPr>
          <p:nvPr>
            <p:ph type="sldNum" sz="quarter" idx="12"/>
          </p:nvPr>
        </p:nvSpPr>
        <p:spPr/>
        <p:txBody>
          <a:bodyPr/>
          <a:lstStyle/>
          <a:p>
            <a:fld id="{4E735E46-477D-43C6-9A03-3DF5CD68E4EE}" type="slidenum">
              <a:rPr lang="sv-SE" smtClean="0">
                <a:solidFill>
                  <a:schemeClr val="bg1"/>
                </a:solidFill>
              </a:rPr>
              <a:t>21</a:t>
            </a:fld>
            <a:endParaRPr lang="sv-SE" dirty="0">
              <a:solidFill>
                <a:schemeClr val="bg1"/>
              </a:solidFill>
            </a:endParaRPr>
          </a:p>
        </p:txBody>
      </p:sp>
    </p:spTree>
    <p:custDataLst>
      <p:tags r:id="rId1"/>
    </p:custDataLst>
    <p:extLst>
      <p:ext uri="{BB962C8B-B14F-4D97-AF65-F5344CB8AC3E}">
        <p14:creationId xmlns:p14="http://schemas.microsoft.com/office/powerpoint/2010/main" val="2369022275"/>
      </p:ext>
    </p:extLst>
  </p:cSld>
  <p:clrMapOvr>
    <a:masterClrMapping/>
  </p:clrMapOvr>
  <mc:AlternateContent xmlns:mc="http://schemas.openxmlformats.org/markup-compatibility/2006" xmlns:p14="http://schemas.microsoft.com/office/powerpoint/2010/main">
    <mc:Choice Requires="p14">
      <p:transition spd="slow" p14:dur="2000" advTm="34815"/>
    </mc:Choice>
    <mc:Fallback xmlns="">
      <p:transition spd="slow" advTm="34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500"/>
                                        <p:tgtEl>
                                          <p:spTgt spid="5124"/>
                                        </p:tgtEl>
                                      </p:cBhvr>
                                    </p:animEffect>
                                    <p:anim calcmode="lin" valueType="num">
                                      <p:cBhvr>
                                        <p:cTn id="8" dur="1500" fill="hold"/>
                                        <p:tgtEl>
                                          <p:spTgt spid="5124"/>
                                        </p:tgtEl>
                                        <p:attrNameLst>
                                          <p:attrName>ppt_x</p:attrName>
                                        </p:attrNameLst>
                                      </p:cBhvr>
                                      <p:tavLst>
                                        <p:tav tm="0">
                                          <p:val>
                                            <p:strVal val="#ppt_x"/>
                                          </p:val>
                                        </p:tav>
                                        <p:tav tm="100000">
                                          <p:val>
                                            <p:strVal val="#ppt_x"/>
                                          </p:val>
                                        </p:tav>
                                      </p:tavLst>
                                    </p:anim>
                                    <p:anim calcmode="lin" valueType="num">
                                      <p:cBhvr>
                                        <p:cTn id="9" dur="15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ppt_x</p:attrName>
                                        </p:attrNameLst>
                                      </p:cBhvr>
                                      <p:tavLst>
                                        <p:tav tm="0">
                                          <p:val>
                                            <p:strVal val="#ppt_x"/>
                                          </p:val>
                                        </p:tav>
                                        <p:tav tm="100000">
                                          <p:val>
                                            <p:strVal val="#ppt_x"/>
                                          </p:val>
                                        </p:tav>
                                      </p:tavLst>
                                    </p:anim>
                                    <p:anim calcmode="lin" valueType="num">
                                      <p:cBhvr>
                                        <p:cTn id="16"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100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500"/>
                                        <p:tgtEl>
                                          <p:spTgt spid="2050"/>
                                        </p:tgtEl>
                                      </p:cBhvr>
                                    </p:animEffect>
                                    <p:anim calcmode="lin" valueType="num">
                                      <p:cBhvr>
                                        <p:cTn id="22" dur="1500" fill="hold"/>
                                        <p:tgtEl>
                                          <p:spTgt spid="2050"/>
                                        </p:tgtEl>
                                        <p:attrNameLst>
                                          <p:attrName>ppt_x</p:attrName>
                                        </p:attrNameLst>
                                      </p:cBhvr>
                                      <p:tavLst>
                                        <p:tav tm="0">
                                          <p:val>
                                            <p:strVal val="#ppt_x"/>
                                          </p:val>
                                        </p:tav>
                                        <p:tav tm="100000">
                                          <p:val>
                                            <p:strVal val="#ppt_x"/>
                                          </p:val>
                                        </p:tav>
                                      </p:tavLst>
                                    </p:anim>
                                    <p:anim calcmode="lin" valueType="num">
                                      <p:cBhvr>
                                        <p:cTn id="23" dur="1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1000"/>
                                  </p:stCondLst>
                                  <p:childTnLst>
                                    <p:set>
                                      <p:cBhvr>
                                        <p:cTn id="34" dur="1" fill="hold">
                                          <p:stCondLst>
                                            <p:cond delay="0"/>
                                          </p:stCondLst>
                                        </p:cTn>
                                        <p:tgtEl>
                                          <p:spTgt spid="2051"/>
                                        </p:tgtEl>
                                        <p:attrNameLst>
                                          <p:attrName>style.visibility</p:attrName>
                                        </p:attrNameLst>
                                      </p:cBhvr>
                                      <p:to>
                                        <p:strVal val="visible"/>
                                      </p:to>
                                    </p:set>
                                    <p:animEffect transition="in" filter="fade">
                                      <p:cBhvr>
                                        <p:cTn id="35" dur="1500"/>
                                        <p:tgtEl>
                                          <p:spTgt spid="2051"/>
                                        </p:tgtEl>
                                      </p:cBhvr>
                                    </p:animEffect>
                                    <p:anim calcmode="lin" valueType="num">
                                      <p:cBhvr>
                                        <p:cTn id="36" dur="1500" fill="hold"/>
                                        <p:tgtEl>
                                          <p:spTgt spid="2051"/>
                                        </p:tgtEl>
                                        <p:attrNameLst>
                                          <p:attrName>ppt_x</p:attrName>
                                        </p:attrNameLst>
                                      </p:cBhvr>
                                      <p:tavLst>
                                        <p:tav tm="0">
                                          <p:val>
                                            <p:strVal val="#ppt_x"/>
                                          </p:val>
                                        </p:tav>
                                        <p:tav tm="100000">
                                          <p:val>
                                            <p:strVal val="#ppt_x"/>
                                          </p:val>
                                        </p:tav>
                                      </p:tavLst>
                                    </p:anim>
                                    <p:anim calcmode="lin" valueType="num">
                                      <p:cBhvr>
                                        <p:cTn id="37" dur="15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10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500"/>
                                        <p:tgtEl>
                                          <p:spTgt spid="4"/>
                                        </p:tgtEl>
                                      </p:cBhvr>
                                    </p:animEffect>
                                    <p:anim calcmode="lin" valueType="num">
                                      <p:cBhvr>
                                        <p:cTn id="43" dur="1500" fill="hold"/>
                                        <p:tgtEl>
                                          <p:spTgt spid="4"/>
                                        </p:tgtEl>
                                        <p:attrNameLst>
                                          <p:attrName>ppt_x</p:attrName>
                                        </p:attrNameLst>
                                      </p:cBhvr>
                                      <p:tavLst>
                                        <p:tav tm="0">
                                          <p:val>
                                            <p:strVal val="#ppt_x"/>
                                          </p:val>
                                        </p:tav>
                                        <p:tav tm="100000">
                                          <p:val>
                                            <p:strVal val="#ppt_x"/>
                                          </p:val>
                                        </p:tav>
                                      </p:tavLst>
                                    </p:anim>
                                    <p:anim calcmode="lin" valueType="num">
                                      <p:cBhvr>
                                        <p:cTn id="44"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8456"/>
            <a:ext cx="6624736" cy="458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307" y="258456"/>
            <a:ext cx="1872208" cy="242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7020272" y="2715766"/>
            <a:ext cx="1872208" cy="1815882"/>
          </a:xfrm>
          <a:prstGeom prst="rect">
            <a:avLst/>
          </a:prstGeom>
          <a:noFill/>
        </p:spPr>
        <p:txBody>
          <a:bodyPr wrap="square" rtlCol="0">
            <a:spAutoFit/>
          </a:bodyPr>
          <a:lstStyle/>
          <a:p>
            <a:r>
              <a:rPr lang="sv-SE" sz="1400" dirty="0" smtClean="0">
                <a:solidFill>
                  <a:schemeClr val="bg1"/>
                </a:solidFill>
              </a:rPr>
              <a:t>Enligt Carl-Uno  Sjö – blom genomfördes en</a:t>
            </a:r>
          </a:p>
          <a:p>
            <a:r>
              <a:rPr lang="sv-SE" sz="1400" dirty="0">
                <a:solidFill>
                  <a:schemeClr val="bg1"/>
                </a:solidFill>
              </a:rPr>
              <a:t>r</a:t>
            </a:r>
            <a:r>
              <a:rPr lang="sv-SE" sz="1400" dirty="0" smtClean="0">
                <a:solidFill>
                  <a:schemeClr val="bg1"/>
                </a:solidFill>
              </a:rPr>
              <a:t>adiosändning med tal och musik från</a:t>
            </a:r>
          </a:p>
          <a:p>
            <a:r>
              <a:rPr lang="sv-SE" sz="1400" dirty="0" smtClean="0">
                <a:solidFill>
                  <a:schemeClr val="bg1"/>
                </a:solidFill>
              </a:rPr>
              <a:t>Vaxholm radio  in till</a:t>
            </a:r>
          </a:p>
          <a:p>
            <a:r>
              <a:rPr lang="sv-SE" sz="1400" dirty="0" smtClean="0">
                <a:solidFill>
                  <a:schemeClr val="bg1"/>
                </a:solidFill>
              </a:rPr>
              <a:t>Stockholm den 1 sept.</a:t>
            </a:r>
          </a:p>
          <a:p>
            <a:r>
              <a:rPr lang="sv-SE" sz="1400" dirty="0" smtClean="0">
                <a:solidFill>
                  <a:schemeClr val="bg1"/>
                </a:solidFill>
              </a:rPr>
              <a:t>1919. Bör ha varit den- </a:t>
            </a:r>
            <a:r>
              <a:rPr lang="sv-SE" sz="1400" dirty="0" err="1" smtClean="0">
                <a:solidFill>
                  <a:schemeClr val="bg1"/>
                </a:solidFill>
              </a:rPr>
              <a:t>na</a:t>
            </a:r>
            <a:r>
              <a:rPr lang="sv-SE" sz="1400" dirty="0" smtClean="0">
                <a:solidFill>
                  <a:schemeClr val="bg1"/>
                </a:solidFill>
              </a:rPr>
              <a:t> sändare från SRA.</a:t>
            </a:r>
            <a:endParaRPr lang="sv-SE" sz="1400" dirty="0">
              <a:solidFill>
                <a:schemeClr val="bg1"/>
              </a:solidFill>
            </a:endParaRPr>
          </a:p>
        </p:txBody>
      </p:sp>
      <p:sp>
        <p:nvSpPr>
          <p:cNvPr id="3" name="Platshållare för datum 2"/>
          <p:cNvSpPr>
            <a:spLocks noGrp="1"/>
          </p:cNvSpPr>
          <p:nvPr>
            <p:ph type="dt" sz="half" idx="10"/>
          </p:nvPr>
        </p:nvSpPr>
        <p:spPr/>
        <p:txBody>
          <a:bodyPr/>
          <a:lstStyle/>
          <a:p>
            <a:fld id="{8E779E6F-40B3-40F0-A990-2FC42331C45E}" type="datetime1">
              <a:rPr lang="sv-SE" smtClean="0">
                <a:solidFill>
                  <a:schemeClr val="bg1"/>
                </a:solidFill>
              </a:rPr>
              <a:t>2014-08-27</a:t>
            </a:fld>
            <a:endParaRPr lang="sv-SE" dirty="0">
              <a:solidFill>
                <a:schemeClr val="bg1"/>
              </a:solidFill>
            </a:endParaRPr>
          </a:p>
        </p:txBody>
      </p:sp>
      <p:sp>
        <p:nvSpPr>
          <p:cNvPr id="4" name="Platshållare för sidfot 3"/>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22</a:t>
            </a:fld>
            <a:endParaRPr lang="sv-SE" dirty="0">
              <a:solidFill>
                <a:schemeClr val="bg1"/>
              </a:solidFill>
            </a:endParaRPr>
          </a:p>
        </p:txBody>
      </p:sp>
    </p:spTree>
    <p:custDataLst>
      <p:tags r:id="rId1"/>
    </p:custDataLst>
    <p:extLst>
      <p:ext uri="{BB962C8B-B14F-4D97-AF65-F5344CB8AC3E}">
        <p14:creationId xmlns:p14="http://schemas.microsoft.com/office/powerpoint/2010/main" val="3496227347"/>
      </p:ext>
    </p:extLst>
  </p:cSld>
  <p:clrMapOvr>
    <a:masterClrMapping/>
  </p:clrMapOvr>
  <mc:AlternateContent xmlns:mc="http://schemas.openxmlformats.org/markup-compatibility/2006" xmlns:p14="http://schemas.microsoft.com/office/powerpoint/2010/main">
    <mc:Choice Requires="p14">
      <p:transition spd="slow" p14:dur="2000" advTm="20959"/>
    </mc:Choice>
    <mc:Fallback xmlns="">
      <p:transition spd="slow" advTm="20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500"/>
                                        <p:tgtEl>
                                          <p:spTgt spid="2050"/>
                                        </p:tgtEl>
                                      </p:cBhvr>
                                    </p:animEffect>
                                    <p:anim calcmode="lin" valueType="num">
                                      <p:cBhvr>
                                        <p:cTn id="8" dur="1500" fill="hold"/>
                                        <p:tgtEl>
                                          <p:spTgt spid="2050"/>
                                        </p:tgtEl>
                                        <p:attrNameLst>
                                          <p:attrName>ppt_x</p:attrName>
                                        </p:attrNameLst>
                                      </p:cBhvr>
                                      <p:tavLst>
                                        <p:tav tm="0">
                                          <p:val>
                                            <p:strVal val="#ppt_x"/>
                                          </p:val>
                                        </p:tav>
                                        <p:tav tm="100000">
                                          <p:val>
                                            <p:strVal val="#ppt_x"/>
                                          </p:val>
                                        </p:tav>
                                      </p:tavLst>
                                    </p:anim>
                                    <p:anim calcmode="lin" valueType="num">
                                      <p:cBhvr>
                                        <p:cTn id="9" dur="1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00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500"/>
                                        <p:tgtEl>
                                          <p:spTgt spid="2051"/>
                                        </p:tgtEl>
                                      </p:cBhvr>
                                    </p:animEffect>
                                    <p:anim calcmode="lin" valueType="num">
                                      <p:cBhvr>
                                        <p:cTn id="15" dur="1500" fill="hold"/>
                                        <p:tgtEl>
                                          <p:spTgt spid="2051"/>
                                        </p:tgtEl>
                                        <p:attrNameLst>
                                          <p:attrName>ppt_x</p:attrName>
                                        </p:attrNameLst>
                                      </p:cBhvr>
                                      <p:tavLst>
                                        <p:tav tm="0">
                                          <p:val>
                                            <p:strVal val="#ppt_x"/>
                                          </p:val>
                                        </p:tav>
                                        <p:tav tm="100000">
                                          <p:val>
                                            <p:strVal val="#ppt_x"/>
                                          </p:val>
                                        </p:tav>
                                      </p:tavLst>
                                    </p:anim>
                                    <p:anim calcmode="lin" valueType="num">
                                      <p:cBhvr>
                                        <p:cTn id="16" dur="1500" fill="hold"/>
                                        <p:tgtEl>
                                          <p:spTgt spid="2051"/>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2" presetClass="entr" presetSubtype="0" fill="hold" grpId="0" nodeType="afterEffect">
                                  <p:stCondLst>
                                    <p:cond delay="3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Arne\Pictures\Fyrkryssning 2013\IMG_04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15" y="252532"/>
            <a:ext cx="4720340" cy="3471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319407" y="3685652"/>
            <a:ext cx="8539976" cy="830997"/>
          </a:xfrm>
          <a:prstGeom prst="rect">
            <a:avLst/>
          </a:prstGeom>
          <a:solidFill>
            <a:schemeClr val="tx1">
              <a:lumMod val="65000"/>
            </a:schemeClr>
          </a:solidFill>
          <a:ln w="25400">
            <a:solidFill>
              <a:schemeClr val="bg1"/>
            </a:solidFill>
          </a:ln>
        </p:spPr>
        <p:txBody>
          <a:bodyPr wrap="square" rtlCol="0">
            <a:spAutoFit/>
          </a:bodyPr>
          <a:lstStyle/>
          <a:p>
            <a:r>
              <a:rPr lang="sv-SE" sz="1600" dirty="0">
                <a:solidFill>
                  <a:schemeClr val="bg1"/>
                </a:solidFill>
              </a:rPr>
              <a:t>1924 byggs en pejlstation på Landsort, Landsort </a:t>
            </a:r>
            <a:r>
              <a:rPr lang="sv-SE" sz="1600" dirty="0" err="1" smtClean="0">
                <a:solidFill>
                  <a:schemeClr val="bg1"/>
                </a:solidFill>
              </a:rPr>
              <a:t>Gonio</a:t>
            </a:r>
            <a:r>
              <a:rPr lang="sv-SE" sz="1600" dirty="0" smtClean="0">
                <a:solidFill>
                  <a:schemeClr val="bg1"/>
                </a:solidFill>
              </a:rPr>
              <a:t> (SAO), med inomhus ramantenn</a:t>
            </a:r>
            <a:r>
              <a:rPr lang="sv-SE" sz="1600" dirty="0">
                <a:solidFill>
                  <a:schemeClr val="bg1"/>
                </a:solidFill>
              </a:rPr>
              <a:t>. Vaxholm radio blir </a:t>
            </a:r>
            <a:r>
              <a:rPr lang="sv-SE" sz="1600" dirty="0" smtClean="0">
                <a:solidFill>
                  <a:schemeClr val="bg1"/>
                </a:solidFill>
              </a:rPr>
              <a:t>huvudstation </a:t>
            </a:r>
            <a:r>
              <a:rPr lang="sv-SE" sz="1600" dirty="0">
                <a:solidFill>
                  <a:schemeClr val="bg1"/>
                </a:solidFill>
              </a:rPr>
              <a:t>för </a:t>
            </a:r>
            <a:r>
              <a:rPr lang="sv-SE" sz="1600" dirty="0" smtClean="0">
                <a:solidFill>
                  <a:schemeClr val="bg1"/>
                </a:solidFill>
              </a:rPr>
              <a:t>pejlstationen</a:t>
            </a:r>
            <a:r>
              <a:rPr lang="sv-SE" sz="1600" dirty="0">
                <a:solidFill>
                  <a:schemeClr val="bg1"/>
                </a:solidFill>
              </a:rPr>
              <a:t>. Förbindelsen </a:t>
            </a:r>
            <a:r>
              <a:rPr lang="sv-SE" sz="1600" dirty="0" smtClean="0">
                <a:solidFill>
                  <a:schemeClr val="bg1"/>
                </a:solidFill>
              </a:rPr>
              <a:t>mellan stationerna sköttes </a:t>
            </a:r>
            <a:r>
              <a:rPr lang="sv-SE" sz="1600" dirty="0">
                <a:solidFill>
                  <a:schemeClr val="bg1"/>
                </a:solidFill>
              </a:rPr>
              <a:t>med vanlig </a:t>
            </a:r>
            <a:r>
              <a:rPr lang="sv-SE" sz="1600" dirty="0" smtClean="0">
                <a:solidFill>
                  <a:schemeClr val="bg1"/>
                </a:solidFill>
              </a:rPr>
              <a:t>telegraf</a:t>
            </a:r>
            <a:r>
              <a:rPr lang="sv-SE" sz="1600" dirty="0">
                <a:solidFill>
                  <a:schemeClr val="bg1"/>
                </a:solidFill>
              </a:rPr>
              <a:t>.</a:t>
            </a:r>
          </a:p>
        </p:txBody>
      </p:sp>
      <p:sp>
        <p:nvSpPr>
          <p:cNvPr id="2" name="Platshållare för datum 1"/>
          <p:cNvSpPr>
            <a:spLocks noGrp="1"/>
          </p:cNvSpPr>
          <p:nvPr>
            <p:ph type="dt" sz="half" idx="10"/>
          </p:nvPr>
        </p:nvSpPr>
        <p:spPr/>
        <p:txBody>
          <a:bodyPr/>
          <a:lstStyle/>
          <a:p>
            <a:fld id="{4EB26F02-0111-415E-904F-1F00914CEDC7}"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23</a:t>
            </a:fld>
            <a:endParaRPr lang="sv-SE" dirty="0">
              <a:solidFill>
                <a:schemeClr val="bg1"/>
              </a:solidFill>
            </a:endParaRP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52532"/>
            <a:ext cx="3351278" cy="3436634"/>
          </a:xfrm>
          <a:prstGeom prst="rect">
            <a:avLst/>
          </a:prstGeom>
        </p:spPr>
      </p:pic>
    </p:spTree>
    <p:custDataLst>
      <p:tags r:id="rId1"/>
    </p:custDataLst>
    <p:extLst>
      <p:ext uri="{BB962C8B-B14F-4D97-AF65-F5344CB8AC3E}">
        <p14:creationId xmlns:p14="http://schemas.microsoft.com/office/powerpoint/2010/main" val="1598156171"/>
      </p:ext>
    </p:extLst>
  </p:cSld>
  <p:clrMapOvr>
    <a:masterClrMapping/>
  </p:clrMapOvr>
  <mc:AlternateContent xmlns:mc="http://schemas.openxmlformats.org/markup-compatibility/2006" xmlns:p14="http://schemas.microsoft.com/office/powerpoint/2010/main">
    <mc:Choice Requires="p14">
      <p:transition spd="slow" p14:dur="2000" advTm="18859"/>
    </mc:Choice>
    <mc:Fallback xmlns="">
      <p:transition spd="slow" advTm="188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2500"/>
                                        <p:tgtEl>
                                          <p:spTgt spid="12293"/>
                                        </p:tgtEl>
                                      </p:cBhvr>
                                    </p:animEffect>
                                    <p:anim calcmode="lin" valueType="num">
                                      <p:cBhvr>
                                        <p:cTn id="8" dur="2500" fill="hold"/>
                                        <p:tgtEl>
                                          <p:spTgt spid="12293"/>
                                        </p:tgtEl>
                                        <p:attrNameLst>
                                          <p:attrName>ppt_x</p:attrName>
                                        </p:attrNameLst>
                                      </p:cBhvr>
                                      <p:tavLst>
                                        <p:tav tm="0">
                                          <p:val>
                                            <p:strVal val="#ppt_x"/>
                                          </p:val>
                                        </p:tav>
                                        <p:tav tm="100000">
                                          <p:val>
                                            <p:strVal val="#ppt_x"/>
                                          </p:val>
                                        </p:tav>
                                      </p:tavLst>
                                    </p:anim>
                                    <p:anim calcmode="lin" valueType="num">
                                      <p:cBhvr>
                                        <p:cTn id="9" dur="2500" fill="hold"/>
                                        <p:tgtEl>
                                          <p:spTgt spid="122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grpId="0" nodeType="after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anim calcmode="lin" valueType="num">
                                      <p:cBhvr>
                                        <p:cTn id="21" dur="1500" fill="hold"/>
                                        <p:tgtEl>
                                          <p:spTgt spid="7"/>
                                        </p:tgtEl>
                                        <p:attrNameLst>
                                          <p:attrName>ppt_x</p:attrName>
                                        </p:attrNameLst>
                                      </p:cBhvr>
                                      <p:tavLst>
                                        <p:tav tm="0">
                                          <p:val>
                                            <p:strVal val="#ppt_x"/>
                                          </p:val>
                                        </p:tav>
                                        <p:tav tm="100000">
                                          <p:val>
                                            <p:strVal val="#ppt_x"/>
                                          </p:val>
                                        </p:tav>
                                      </p:tavLst>
                                    </p:anim>
                                    <p:anim calcmode="lin" valueType="num">
                                      <p:cBhvr>
                                        <p:cTn id="22"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39502"/>
            <a:ext cx="606383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6349579" y="339502"/>
            <a:ext cx="2614909" cy="4247317"/>
          </a:xfrm>
          <a:prstGeom prst="rect">
            <a:avLst/>
          </a:prstGeom>
        </p:spPr>
        <p:txBody>
          <a:bodyPr wrap="square">
            <a:spAutoFit/>
          </a:bodyPr>
          <a:lstStyle/>
          <a:p>
            <a:r>
              <a:rPr lang="sv-SE" dirty="0">
                <a:solidFill>
                  <a:schemeClr val="bg1"/>
                </a:solidFill>
              </a:rPr>
              <a:t>En märkesdag för </a:t>
            </a:r>
            <a:r>
              <a:rPr lang="sv-SE" dirty="0" err="1" smtClean="0">
                <a:solidFill>
                  <a:schemeClr val="bg1"/>
                </a:solidFill>
              </a:rPr>
              <a:t>ra</a:t>
            </a:r>
            <a:r>
              <a:rPr lang="sv-SE" dirty="0" smtClean="0">
                <a:solidFill>
                  <a:schemeClr val="bg1"/>
                </a:solidFill>
              </a:rPr>
              <a:t> - </a:t>
            </a:r>
            <a:r>
              <a:rPr lang="sv-SE" dirty="0" err="1" smtClean="0">
                <a:solidFill>
                  <a:schemeClr val="bg1"/>
                </a:solidFill>
              </a:rPr>
              <a:t>diostationen</a:t>
            </a:r>
            <a:r>
              <a:rPr lang="sv-SE" dirty="0" smtClean="0">
                <a:solidFill>
                  <a:schemeClr val="bg1"/>
                </a:solidFill>
              </a:rPr>
              <a:t> </a:t>
            </a:r>
            <a:r>
              <a:rPr lang="sv-SE" dirty="0">
                <a:solidFill>
                  <a:schemeClr val="bg1"/>
                </a:solidFill>
              </a:rPr>
              <a:t>var den 8 oktober 1919 då ett </a:t>
            </a:r>
            <a:r>
              <a:rPr lang="sv-SE" dirty="0" smtClean="0">
                <a:solidFill>
                  <a:schemeClr val="bg1"/>
                </a:solidFill>
              </a:rPr>
              <a:t>luft- skepp för </a:t>
            </a:r>
            <a:r>
              <a:rPr lang="sv-SE" dirty="0">
                <a:solidFill>
                  <a:schemeClr val="bg1"/>
                </a:solidFill>
              </a:rPr>
              <a:t>första gången landade i Sverige. Det var det tyska </a:t>
            </a:r>
            <a:r>
              <a:rPr lang="sv-SE" dirty="0" err="1" smtClean="0">
                <a:solidFill>
                  <a:schemeClr val="bg1"/>
                </a:solidFill>
              </a:rPr>
              <a:t>luftskep</a:t>
            </a:r>
            <a:r>
              <a:rPr lang="sv-SE" dirty="0" smtClean="0">
                <a:solidFill>
                  <a:schemeClr val="bg1"/>
                </a:solidFill>
              </a:rPr>
              <a:t> - pet </a:t>
            </a:r>
            <a:r>
              <a:rPr lang="sv-SE" i="1" dirty="0">
                <a:solidFill>
                  <a:schemeClr val="bg1"/>
                </a:solidFill>
              </a:rPr>
              <a:t>Bodensee</a:t>
            </a:r>
            <a:r>
              <a:rPr lang="sv-SE" dirty="0">
                <a:solidFill>
                  <a:schemeClr val="bg1"/>
                </a:solidFill>
              </a:rPr>
              <a:t> </a:t>
            </a:r>
            <a:r>
              <a:rPr lang="sv-SE" dirty="0" smtClean="0">
                <a:solidFill>
                  <a:schemeClr val="bg1"/>
                </a:solidFill>
              </a:rPr>
              <a:t>som lan -</a:t>
            </a:r>
            <a:r>
              <a:rPr lang="sv-SE" dirty="0" err="1" smtClean="0">
                <a:solidFill>
                  <a:schemeClr val="bg1"/>
                </a:solidFill>
              </a:rPr>
              <a:t>dade</a:t>
            </a:r>
            <a:r>
              <a:rPr lang="sv-SE" dirty="0" smtClean="0">
                <a:solidFill>
                  <a:schemeClr val="bg1"/>
                </a:solidFill>
              </a:rPr>
              <a:t> </a:t>
            </a:r>
            <a:r>
              <a:rPr lang="sv-SE" dirty="0">
                <a:solidFill>
                  <a:schemeClr val="bg1"/>
                </a:solidFill>
              </a:rPr>
              <a:t>på </a:t>
            </a:r>
            <a:r>
              <a:rPr lang="sv-SE" dirty="0" smtClean="0">
                <a:solidFill>
                  <a:schemeClr val="bg1"/>
                </a:solidFill>
              </a:rPr>
              <a:t>Gärdet </a:t>
            </a:r>
            <a:r>
              <a:rPr lang="sv-SE" dirty="0">
                <a:solidFill>
                  <a:schemeClr val="bg1"/>
                </a:solidFill>
              </a:rPr>
              <a:t>i </a:t>
            </a:r>
            <a:r>
              <a:rPr lang="sv-SE" dirty="0" smtClean="0">
                <a:solidFill>
                  <a:schemeClr val="bg1"/>
                </a:solidFill>
              </a:rPr>
              <a:t>Stock- </a:t>
            </a:r>
            <a:r>
              <a:rPr lang="sv-SE" dirty="0" err="1" smtClean="0">
                <a:solidFill>
                  <a:schemeClr val="bg1"/>
                </a:solidFill>
              </a:rPr>
              <a:t>holm</a:t>
            </a:r>
            <a:r>
              <a:rPr lang="sv-SE" dirty="0">
                <a:solidFill>
                  <a:schemeClr val="bg1"/>
                </a:solidFill>
              </a:rPr>
              <a:t>. Vaxholm radio hade telegrafikontakt med luftskeppet redan vid starten från </a:t>
            </a:r>
            <a:r>
              <a:rPr lang="sv-SE" dirty="0" smtClean="0">
                <a:solidFill>
                  <a:schemeClr val="bg1"/>
                </a:solidFill>
              </a:rPr>
              <a:t>Berlin, </a:t>
            </a:r>
            <a:r>
              <a:rPr lang="sv-SE" dirty="0">
                <a:solidFill>
                  <a:schemeClr val="bg1"/>
                </a:solidFill>
              </a:rPr>
              <a:t>och övergick till </a:t>
            </a:r>
            <a:r>
              <a:rPr lang="sv-SE" dirty="0" err="1" smtClean="0">
                <a:solidFill>
                  <a:schemeClr val="bg1"/>
                </a:solidFill>
              </a:rPr>
              <a:t>telefo</a:t>
            </a:r>
            <a:r>
              <a:rPr lang="sv-SE" dirty="0" smtClean="0">
                <a:solidFill>
                  <a:schemeClr val="bg1"/>
                </a:solidFill>
              </a:rPr>
              <a:t>- ni </a:t>
            </a:r>
            <a:r>
              <a:rPr lang="sv-SE" dirty="0">
                <a:solidFill>
                  <a:schemeClr val="bg1"/>
                </a:solidFill>
              </a:rPr>
              <a:t>på ca 10 </a:t>
            </a:r>
            <a:r>
              <a:rPr lang="sv-SE" dirty="0" smtClean="0">
                <a:solidFill>
                  <a:schemeClr val="bg1"/>
                </a:solidFill>
              </a:rPr>
              <a:t>mils avstånd</a:t>
            </a:r>
            <a:r>
              <a:rPr lang="sv-SE" dirty="0">
                <a:solidFill>
                  <a:schemeClr val="bg1"/>
                </a:solidFill>
              </a:rPr>
              <a:t>.</a:t>
            </a:r>
            <a:br>
              <a:rPr lang="sv-SE" dirty="0">
                <a:solidFill>
                  <a:schemeClr val="bg1"/>
                </a:solidFill>
              </a:rPr>
            </a:br>
            <a:endParaRPr lang="sv-SE" dirty="0">
              <a:solidFill>
                <a:schemeClr val="bg1"/>
              </a:solidFill>
            </a:endParaRPr>
          </a:p>
        </p:txBody>
      </p:sp>
      <p:sp>
        <p:nvSpPr>
          <p:cNvPr id="3" name="Rektangel 2"/>
          <p:cNvSpPr/>
          <p:nvPr/>
        </p:nvSpPr>
        <p:spPr>
          <a:xfrm>
            <a:off x="164204" y="3963199"/>
            <a:ext cx="6079137" cy="646331"/>
          </a:xfrm>
          <a:prstGeom prst="rect">
            <a:avLst/>
          </a:prstGeom>
        </p:spPr>
        <p:txBody>
          <a:bodyPr wrap="square">
            <a:spAutoFit/>
          </a:bodyPr>
          <a:lstStyle/>
          <a:p>
            <a:r>
              <a:rPr lang="sv-SE" dirty="0">
                <a:solidFill>
                  <a:schemeClr val="bg1"/>
                </a:solidFill>
              </a:rPr>
              <a:t>Stationen hade 1928 också trafik med </a:t>
            </a:r>
            <a:r>
              <a:rPr lang="sv-SE" dirty="0" err="1">
                <a:solidFill>
                  <a:schemeClr val="bg1"/>
                </a:solidFill>
              </a:rPr>
              <a:t>Nobile</a:t>
            </a:r>
            <a:r>
              <a:rPr lang="sv-SE" dirty="0">
                <a:solidFill>
                  <a:schemeClr val="bg1"/>
                </a:solidFill>
              </a:rPr>
              <a:t>-expeditionen som med luftskeppet </a:t>
            </a:r>
            <a:r>
              <a:rPr lang="sv-SE" i="1" dirty="0">
                <a:solidFill>
                  <a:schemeClr val="bg1"/>
                </a:solidFill>
              </a:rPr>
              <a:t>Italia</a:t>
            </a:r>
            <a:r>
              <a:rPr lang="sv-SE" dirty="0">
                <a:solidFill>
                  <a:schemeClr val="bg1"/>
                </a:solidFill>
              </a:rPr>
              <a:t> var på väg till </a:t>
            </a:r>
            <a:r>
              <a:rPr lang="sv-SE" dirty="0" smtClean="0">
                <a:solidFill>
                  <a:schemeClr val="bg1"/>
                </a:solidFill>
              </a:rPr>
              <a:t>Nordpolen.</a:t>
            </a:r>
            <a:endParaRPr lang="sv-SE" dirty="0">
              <a:solidFill>
                <a:schemeClr val="bg1"/>
              </a:solidFill>
            </a:endParaRPr>
          </a:p>
        </p:txBody>
      </p:sp>
      <p:sp>
        <p:nvSpPr>
          <p:cNvPr id="4" name="Platshållare för datum 3"/>
          <p:cNvSpPr>
            <a:spLocks noGrp="1"/>
          </p:cNvSpPr>
          <p:nvPr>
            <p:ph type="dt" sz="half" idx="10"/>
          </p:nvPr>
        </p:nvSpPr>
        <p:spPr/>
        <p:txBody>
          <a:bodyPr/>
          <a:lstStyle/>
          <a:p>
            <a:fld id="{BCD9F490-6F4B-4514-8470-A08D66D21AD6}"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24</a:t>
            </a:fld>
            <a:endParaRPr lang="sv-SE" dirty="0">
              <a:solidFill>
                <a:schemeClr val="bg1"/>
              </a:solidFill>
            </a:endParaRPr>
          </a:p>
        </p:txBody>
      </p:sp>
      <p:pic>
        <p:nvPicPr>
          <p:cNvPr id="7" name="vaxhol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82557" y="4529138"/>
            <a:ext cx="160784" cy="160784"/>
          </a:xfrm>
          <a:prstGeom prst="rect">
            <a:avLst/>
          </a:prstGeom>
        </p:spPr>
      </p:pic>
    </p:spTree>
    <p:custDataLst>
      <p:tags r:id="rId1"/>
    </p:custDataLst>
    <p:extLst>
      <p:ext uri="{BB962C8B-B14F-4D97-AF65-F5344CB8AC3E}">
        <p14:creationId xmlns:p14="http://schemas.microsoft.com/office/powerpoint/2010/main" val="3345002319"/>
      </p:ext>
    </p:extLst>
  </p:cSld>
  <p:clrMapOvr>
    <a:masterClrMapping/>
  </p:clrMapOvr>
  <mc:AlternateContent xmlns:mc="http://schemas.openxmlformats.org/markup-compatibility/2006" xmlns:p14="http://schemas.microsoft.com/office/powerpoint/2010/main">
    <mc:Choice Requires="p14">
      <p:transition spd="slow" p14:dur="2000" advTm="62278"/>
    </mc:Choice>
    <mc:Fallback xmlns="">
      <p:transition spd="slow" advTm="62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500"/>
                                        <p:tgtEl>
                                          <p:spTgt spid="2"/>
                                        </p:tgtEl>
                                      </p:cBhvr>
                                    </p:animEffect>
                                    <p:anim calcmode="lin" valueType="num">
                                      <p:cBhvr>
                                        <p:cTn id="15" dur="1500" fill="hold"/>
                                        <p:tgtEl>
                                          <p:spTgt spid="2"/>
                                        </p:tgtEl>
                                        <p:attrNameLst>
                                          <p:attrName>ppt_x</p:attrName>
                                        </p:attrNameLst>
                                      </p:cBhvr>
                                      <p:tavLst>
                                        <p:tav tm="0">
                                          <p:val>
                                            <p:strVal val="#ppt_x"/>
                                          </p:val>
                                        </p:tav>
                                        <p:tav tm="100000">
                                          <p:val>
                                            <p:strVal val="#ppt_x"/>
                                          </p:val>
                                        </p:tav>
                                      </p:tavLst>
                                    </p:anim>
                                    <p:anim calcmode="lin" valueType="num">
                                      <p:cBhvr>
                                        <p:cTn id="16" dur="15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 presetClass="mediacall" presetSubtype="0" fill="hold" nodeType="afterEffect">
                                  <p:stCondLst>
                                    <p:cond delay="1000"/>
                                  </p:stCondLst>
                                  <p:childTnLst>
                                    <p:cmd type="call" cmd="playFrom(0.0)">
                                      <p:cBhvr>
                                        <p:cTn id="19" dur="52258" fill="hold"/>
                                        <p:tgtEl>
                                          <p:spTgt spid="7"/>
                                        </p:tgtEl>
                                      </p:cBhvr>
                                    </p:cmd>
                                  </p:childTnLst>
                                </p:cTn>
                              </p:par>
                            </p:childTnLst>
                          </p:cTn>
                        </p:par>
                        <p:par>
                          <p:cTn id="20" fill="hold">
                            <p:stCondLst>
                              <p:cond delay="54758"/>
                            </p:stCondLst>
                            <p:childTnLst>
                              <p:par>
                                <p:cTn id="21" presetID="42" presetClass="entr" presetSubtype="0" fill="hold" grpId="0"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2" grpId="0"/>
      <p:bldP spid="3" grpId="0"/>
    </p:bldLst>
  </p:timing>
  <p:extLst>
    <p:ext uri="{E180D4A7-C9FB-4DFB-919C-405C955672EB}">
      <p14:showEvtLst xmlns:p14="http://schemas.microsoft.com/office/powerpoint/2010/main">
        <p14:playEvt time="7043" objId="7"/>
        <p14:stopEvt time="59399" objId="7"/>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349" y="267494"/>
            <a:ext cx="8635977" cy="446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5868144" y="267494"/>
            <a:ext cx="2960182" cy="1569660"/>
          </a:xfrm>
          <a:prstGeom prst="rect">
            <a:avLst/>
          </a:prstGeom>
          <a:noFill/>
        </p:spPr>
        <p:txBody>
          <a:bodyPr wrap="square" rtlCol="0">
            <a:spAutoFit/>
          </a:bodyPr>
          <a:lstStyle/>
          <a:p>
            <a:r>
              <a:rPr lang="sv-SE" sz="1600" dirty="0" smtClean="0">
                <a:solidFill>
                  <a:schemeClr val="bg1"/>
                </a:solidFill>
              </a:rPr>
              <a:t>1938 i juni lämnade Telegraf-styrelsens personal Vaxholms</a:t>
            </a:r>
          </a:p>
          <a:p>
            <a:r>
              <a:rPr lang="sv-SE" sz="1600" dirty="0">
                <a:solidFill>
                  <a:schemeClr val="bg1"/>
                </a:solidFill>
              </a:rPr>
              <a:t>r</a:t>
            </a:r>
            <a:r>
              <a:rPr lang="sv-SE" sz="1600" dirty="0" smtClean="0">
                <a:solidFill>
                  <a:schemeClr val="bg1"/>
                </a:solidFill>
              </a:rPr>
              <a:t>adiostation på kastellet.</a:t>
            </a:r>
          </a:p>
          <a:p>
            <a:r>
              <a:rPr lang="sv-SE" sz="1600" dirty="0" smtClean="0">
                <a:solidFill>
                  <a:schemeClr val="bg1"/>
                </a:solidFill>
              </a:rPr>
              <a:t>Samtidigt övertog marinen sta- </a:t>
            </a:r>
            <a:r>
              <a:rPr lang="sv-SE" sz="1600" dirty="0" err="1" smtClean="0">
                <a:solidFill>
                  <a:schemeClr val="bg1"/>
                </a:solidFill>
              </a:rPr>
              <a:t>tionen</a:t>
            </a:r>
            <a:r>
              <a:rPr lang="sv-SE" sz="1600" dirty="0" smtClean="0">
                <a:solidFill>
                  <a:schemeClr val="bg1"/>
                </a:solidFill>
              </a:rPr>
              <a:t> och blev kvar i Vaxholm till in på 1970-talet.</a:t>
            </a:r>
          </a:p>
        </p:txBody>
      </p:sp>
      <p:sp>
        <p:nvSpPr>
          <p:cNvPr id="3" name="Platshållare för datum 2"/>
          <p:cNvSpPr>
            <a:spLocks noGrp="1"/>
          </p:cNvSpPr>
          <p:nvPr>
            <p:ph type="dt" sz="half" idx="10"/>
          </p:nvPr>
        </p:nvSpPr>
        <p:spPr/>
        <p:txBody>
          <a:bodyPr/>
          <a:lstStyle/>
          <a:p>
            <a:fld id="{C562BDF2-B7C7-462D-B7B2-F15F54A37687}" type="datetime1">
              <a:rPr lang="sv-SE" smtClean="0">
                <a:solidFill>
                  <a:schemeClr val="bg1"/>
                </a:solidFill>
              </a:rPr>
              <a:t>2014-08-27</a:t>
            </a:fld>
            <a:endParaRPr lang="sv-SE" dirty="0">
              <a:solidFill>
                <a:schemeClr val="bg1"/>
              </a:solidFill>
            </a:endParaRPr>
          </a:p>
        </p:txBody>
      </p:sp>
      <p:sp>
        <p:nvSpPr>
          <p:cNvPr id="4" name="Platshållare för sidfot 3"/>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25</a:t>
            </a:fld>
            <a:endParaRPr lang="sv-SE" dirty="0">
              <a:solidFill>
                <a:schemeClr val="bg1"/>
              </a:solidFill>
            </a:endParaRPr>
          </a:p>
        </p:txBody>
      </p:sp>
      <p:pic>
        <p:nvPicPr>
          <p:cNvPr id="7" name="SAF24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8424" y="3356309"/>
            <a:ext cx="308725" cy="308725"/>
          </a:xfrm>
          <a:prstGeom prst="rect">
            <a:avLst/>
          </a:prstGeom>
        </p:spPr>
      </p:pic>
      <p:pic>
        <p:nvPicPr>
          <p:cNvPr id="12" name="SAF243.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8423" y="4443957"/>
            <a:ext cx="308725" cy="308725"/>
          </a:xfrm>
          <a:prstGeom prst="rect">
            <a:avLst/>
          </a:prstGeom>
        </p:spPr>
      </p:pic>
      <p:pic>
        <p:nvPicPr>
          <p:cNvPr id="15" name="SAF242.wav">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398886" y="3822875"/>
            <a:ext cx="356970" cy="356970"/>
          </a:xfrm>
          <a:prstGeom prst="rect">
            <a:avLst/>
          </a:prstGeom>
        </p:spPr>
      </p:pic>
      <p:sp>
        <p:nvSpPr>
          <p:cNvPr id="8" name="textruta 7"/>
          <p:cNvSpPr txBox="1"/>
          <p:nvPr/>
        </p:nvSpPr>
        <p:spPr>
          <a:xfrm>
            <a:off x="467544" y="411509"/>
            <a:ext cx="5184576" cy="1107996"/>
          </a:xfrm>
          <a:prstGeom prst="rect">
            <a:avLst/>
          </a:prstGeom>
          <a:noFill/>
        </p:spPr>
        <p:txBody>
          <a:bodyPr wrap="square" rtlCol="0">
            <a:spAutoFit/>
          </a:bodyPr>
          <a:lstStyle/>
          <a:p>
            <a:r>
              <a:rPr lang="sv-SE" sz="1600" b="1" dirty="0" err="1">
                <a:solidFill>
                  <a:schemeClr val="bg1"/>
                </a:solidFill>
                <a:latin typeface="Garamond" panose="02020404030301010803" pitchFamily="18" charset="0"/>
              </a:rPr>
              <a:t>cq</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cq</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cq</a:t>
            </a:r>
            <a:r>
              <a:rPr lang="sv-SE" sz="1600" b="1" dirty="0">
                <a:solidFill>
                  <a:schemeClr val="bg1"/>
                </a:solidFill>
                <a:latin typeface="Garamond" panose="02020404030301010803" pitchFamily="18" charset="0"/>
              </a:rPr>
              <a:t> de </a:t>
            </a:r>
            <a:r>
              <a:rPr lang="sv-SE" sz="1600" b="1" dirty="0" err="1">
                <a:solidFill>
                  <a:schemeClr val="bg1"/>
                </a:solidFill>
                <a:latin typeface="Garamond" panose="02020404030301010803" pitchFamily="18" charset="0"/>
              </a:rPr>
              <a:t>saf</a:t>
            </a:r>
            <a:r>
              <a:rPr lang="sv-SE" sz="1600" b="1" dirty="0">
                <a:solidFill>
                  <a:schemeClr val="bg1"/>
                </a:solidFill>
                <a:latin typeface="Garamond" panose="02020404030301010803" pitchFamily="18" charset="0"/>
              </a:rPr>
              <a:t> = </a:t>
            </a:r>
            <a:r>
              <a:rPr lang="sv-SE" sz="1600" b="1" dirty="0" err="1">
                <a:solidFill>
                  <a:schemeClr val="bg1"/>
                </a:solidFill>
                <a:latin typeface="Garamond" panose="02020404030301010803" pitchFamily="18" charset="0"/>
              </a:rPr>
              <a:t>coast</a:t>
            </a:r>
            <a:r>
              <a:rPr lang="sv-SE" sz="1600" b="1" dirty="0">
                <a:solidFill>
                  <a:schemeClr val="bg1"/>
                </a:solidFill>
                <a:latin typeface="Garamond" panose="02020404030301010803" pitchFamily="18" charset="0"/>
              </a:rPr>
              <a:t> station </a:t>
            </a:r>
            <a:r>
              <a:rPr lang="sv-SE" sz="1600" b="1" dirty="0" err="1">
                <a:solidFill>
                  <a:schemeClr val="bg1"/>
                </a:solidFill>
                <a:latin typeface="Garamond" panose="02020404030301010803" pitchFamily="18" charset="0"/>
              </a:rPr>
              <a:t>saf</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now</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ending</a:t>
            </a:r>
            <a:r>
              <a:rPr lang="sv-SE" sz="1600" b="1" dirty="0">
                <a:solidFill>
                  <a:schemeClr val="bg1"/>
                </a:solidFill>
                <a:latin typeface="Garamond" panose="02020404030301010803" pitchFamily="18" charset="0"/>
              </a:rPr>
              <a:t> service </a:t>
            </a:r>
            <a:r>
              <a:rPr lang="sv-SE" sz="1600" b="1" dirty="0" err="1">
                <a:solidFill>
                  <a:schemeClr val="bg1"/>
                </a:solidFill>
                <a:latin typeface="Garamond" panose="02020404030301010803" pitchFamily="18" charset="0"/>
              </a:rPr>
              <a:t>to</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merchant</a:t>
            </a:r>
            <a:r>
              <a:rPr lang="sv-SE" sz="1600" b="1" dirty="0">
                <a:solidFill>
                  <a:schemeClr val="bg1"/>
                </a:solidFill>
                <a:latin typeface="Garamond" panose="02020404030301010803" pitchFamily="18" charset="0"/>
              </a:rPr>
              <a:t> mariners = </a:t>
            </a:r>
            <a:r>
              <a:rPr lang="sv-SE" sz="1600" b="1" dirty="0" err="1">
                <a:solidFill>
                  <a:schemeClr val="bg1"/>
                </a:solidFill>
                <a:latin typeface="Garamond" panose="02020404030301010803" pitchFamily="18" charset="0"/>
              </a:rPr>
              <a:t>sdj</a:t>
            </a:r>
            <a:r>
              <a:rPr lang="sv-SE" sz="1600" b="1" dirty="0">
                <a:solidFill>
                  <a:schemeClr val="bg1"/>
                </a:solidFill>
                <a:latin typeface="Garamond" panose="02020404030301010803" pitchFamily="18" charset="0"/>
              </a:rPr>
              <a:t> radio </a:t>
            </a:r>
            <a:r>
              <a:rPr lang="sv-SE" sz="1600" b="1" dirty="0" err="1">
                <a:solidFill>
                  <a:schemeClr val="bg1"/>
                </a:solidFill>
                <a:latin typeface="Garamond" panose="02020404030301010803" pitchFamily="18" charset="0"/>
              </a:rPr>
              <a:t>taking</a:t>
            </a:r>
            <a:r>
              <a:rPr lang="sv-SE" sz="1600" b="1" dirty="0">
                <a:solidFill>
                  <a:schemeClr val="bg1"/>
                </a:solidFill>
                <a:latin typeface="Garamond" panose="02020404030301010803" pitchFamily="18" charset="0"/>
              </a:rPr>
              <a:t> over from </a:t>
            </a:r>
            <a:r>
              <a:rPr lang="sv-SE" sz="1600" b="1" dirty="0" err="1">
                <a:solidFill>
                  <a:schemeClr val="bg1"/>
                </a:solidFill>
                <a:latin typeface="Garamond" panose="02020404030301010803" pitchFamily="18" charset="0"/>
              </a:rPr>
              <a:t>now</a:t>
            </a:r>
            <a:r>
              <a:rPr lang="sv-SE" sz="1600" b="1" dirty="0">
                <a:solidFill>
                  <a:schemeClr val="bg1"/>
                </a:solidFill>
                <a:latin typeface="Garamond" panose="02020404030301010803" pitchFamily="18" charset="0"/>
              </a:rPr>
              <a:t> on = tu </a:t>
            </a:r>
            <a:r>
              <a:rPr lang="sv-SE" sz="1600" b="1" dirty="0" err="1">
                <a:solidFill>
                  <a:schemeClr val="bg1"/>
                </a:solidFill>
                <a:latin typeface="Garamond" panose="02020404030301010803" pitchFamily="18" charset="0"/>
              </a:rPr>
              <a:t>everybody</a:t>
            </a:r>
            <a:r>
              <a:rPr lang="sv-SE" sz="1600" b="1" dirty="0">
                <a:solidFill>
                  <a:schemeClr val="bg1"/>
                </a:solidFill>
                <a:latin typeface="Garamond" panose="02020404030301010803" pitchFamily="18" charset="0"/>
              </a:rPr>
              <a:t> +</a:t>
            </a:r>
          </a:p>
          <a:p>
            <a:endParaRPr lang="sv-SE" b="1" dirty="0">
              <a:solidFill>
                <a:srgbClr val="FF0000"/>
              </a:solidFill>
              <a:latin typeface="Garamond" panose="02020404030301010803" pitchFamily="18" charset="0"/>
            </a:endParaRPr>
          </a:p>
        </p:txBody>
      </p:sp>
      <p:sp>
        <p:nvSpPr>
          <p:cNvPr id="11" name="textruta 10"/>
          <p:cNvSpPr txBox="1"/>
          <p:nvPr/>
        </p:nvSpPr>
        <p:spPr>
          <a:xfrm>
            <a:off x="535785" y="1347614"/>
            <a:ext cx="4176464" cy="861774"/>
          </a:xfrm>
          <a:prstGeom prst="rect">
            <a:avLst/>
          </a:prstGeom>
          <a:noFill/>
        </p:spPr>
        <p:txBody>
          <a:bodyPr wrap="square" rtlCol="0">
            <a:spAutoFit/>
          </a:bodyPr>
          <a:lstStyle/>
          <a:p>
            <a:r>
              <a:rPr lang="sv-SE" sz="1600" b="1" dirty="0" err="1">
                <a:solidFill>
                  <a:schemeClr val="bg1"/>
                </a:solidFill>
                <a:latin typeface="Garamond" panose="02020404030301010803" pitchFamily="18" charset="0"/>
              </a:rPr>
              <a:t>saf</a:t>
            </a:r>
            <a:r>
              <a:rPr lang="sv-SE" sz="1600" b="1" dirty="0">
                <a:solidFill>
                  <a:schemeClr val="bg1"/>
                </a:solidFill>
                <a:latin typeface="Garamond" panose="02020404030301010803" pitchFamily="18" charset="0"/>
              </a:rPr>
              <a:t> de </a:t>
            </a:r>
            <a:r>
              <a:rPr lang="sv-SE" sz="1600" b="1" dirty="0" err="1">
                <a:solidFill>
                  <a:schemeClr val="bg1"/>
                </a:solidFill>
                <a:latin typeface="Garamond" panose="02020404030301010803" pitchFamily="18" charset="0"/>
              </a:rPr>
              <a:t>sdj</a:t>
            </a:r>
            <a:r>
              <a:rPr lang="sv-SE" sz="1600" b="1" dirty="0">
                <a:solidFill>
                  <a:schemeClr val="bg1"/>
                </a:solidFill>
                <a:latin typeface="Garamond" panose="02020404030301010803" pitchFamily="18" charset="0"/>
              </a:rPr>
              <a:t> = </a:t>
            </a:r>
            <a:r>
              <a:rPr lang="sv-SE" sz="1600" b="1" dirty="0" err="1">
                <a:solidFill>
                  <a:schemeClr val="bg1"/>
                </a:solidFill>
                <a:latin typeface="Garamond" panose="02020404030301010803" pitchFamily="18" charset="0"/>
              </a:rPr>
              <a:t>gn</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many</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thanks</a:t>
            </a:r>
            <a:r>
              <a:rPr lang="sv-SE" sz="1600" b="1" dirty="0">
                <a:solidFill>
                  <a:schemeClr val="bg1"/>
                </a:solidFill>
                <a:latin typeface="Garamond" panose="02020404030301010803" pitchFamily="18" charset="0"/>
              </a:rPr>
              <a:t> for </a:t>
            </a:r>
            <a:r>
              <a:rPr lang="sv-SE" sz="1600" b="1" dirty="0" err="1">
                <a:solidFill>
                  <a:schemeClr val="bg1"/>
                </a:solidFill>
                <a:latin typeface="Garamond" panose="02020404030301010803" pitchFamily="18" charset="0"/>
              </a:rPr>
              <a:t>good</a:t>
            </a:r>
            <a:r>
              <a:rPr lang="sv-SE" sz="1600" b="1" dirty="0">
                <a:solidFill>
                  <a:schemeClr val="bg1"/>
                </a:solidFill>
                <a:latin typeface="Garamond" panose="02020404030301010803" pitchFamily="18" charset="0"/>
              </a:rPr>
              <a:t> service </a:t>
            </a:r>
            <a:r>
              <a:rPr lang="sv-SE" sz="1600" b="1" dirty="0" err="1">
                <a:solidFill>
                  <a:schemeClr val="bg1"/>
                </a:solidFill>
                <a:latin typeface="Garamond" panose="02020404030301010803" pitchFamily="18" charset="0"/>
              </a:rPr>
              <a:t>during</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many</a:t>
            </a:r>
            <a:r>
              <a:rPr lang="sv-SE" sz="1600" b="1" dirty="0">
                <a:solidFill>
                  <a:schemeClr val="bg1"/>
                </a:solidFill>
                <a:latin typeface="Garamond" panose="02020404030301010803" pitchFamily="18" charset="0"/>
              </a:rPr>
              <a:t> </a:t>
            </a:r>
            <a:r>
              <a:rPr lang="sv-SE" sz="1600" b="1" dirty="0" err="1">
                <a:solidFill>
                  <a:schemeClr val="bg1"/>
                </a:solidFill>
                <a:latin typeface="Garamond" panose="02020404030301010803" pitchFamily="18" charset="0"/>
              </a:rPr>
              <a:t>years</a:t>
            </a:r>
            <a:r>
              <a:rPr lang="sv-SE" sz="1600" b="1" dirty="0">
                <a:solidFill>
                  <a:schemeClr val="bg1"/>
                </a:solidFill>
                <a:latin typeface="Garamond" panose="02020404030301010803" pitchFamily="18" charset="0"/>
              </a:rPr>
              <a:t> = </a:t>
            </a:r>
            <a:r>
              <a:rPr lang="sv-SE" sz="1600" b="1" dirty="0" err="1">
                <a:solidFill>
                  <a:schemeClr val="bg1"/>
                </a:solidFill>
                <a:latin typeface="Garamond" panose="02020404030301010803" pitchFamily="18" charset="0"/>
              </a:rPr>
              <a:t>sdj</a:t>
            </a:r>
            <a:r>
              <a:rPr lang="sv-SE" sz="1600" b="1" dirty="0">
                <a:solidFill>
                  <a:schemeClr val="bg1"/>
                </a:solidFill>
                <a:latin typeface="Garamond" panose="02020404030301010803" pitchFamily="18" charset="0"/>
              </a:rPr>
              <a:t> QRV from </a:t>
            </a:r>
            <a:r>
              <a:rPr lang="sv-SE" sz="1600" b="1" dirty="0" err="1">
                <a:solidFill>
                  <a:schemeClr val="bg1"/>
                </a:solidFill>
                <a:latin typeface="Garamond" panose="02020404030301010803" pitchFamily="18" charset="0"/>
              </a:rPr>
              <a:t>now</a:t>
            </a:r>
            <a:r>
              <a:rPr lang="sv-SE" sz="1600" b="1" dirty="0">
                <a:solidFill>
                  <a:schemeClr val="bg1"/>
                </a:solidFill>
                <a:latin typeface="Garamond" panose="02020404030301010803" pitchFamily="18" charset="0"/>
              </a:rPr>
              <a:t> on +</a:t>
            </a:r>
          </a:p>
          <a:p>
            <a:endParaRPr lang="sv-SE" b="1" dirty="0">
              <a:solidFill>
                <a:schemeClr val="bg1"/>
              </a:solidFill>
              <a:latin typeface="Garamond" panose="02020404030301010803" pitchFamily="18" charset="0"/>
            </a:endParaRPr>
          </a:p>
        </p:txBody>
      </p:sp>
      <p:sp>
        <p:nvSpPr>
          <p:cNvPr id="14" name="textruta 13"/>
          <p:cNvSpPr txBox="1"/>
          <p:nvPr/>
        </p:nvSpPr>
        <p:spPr>
          <a:xfrm>
            <a:off x="6155940" y="1995686"/>
            <a:ext cx="2560659" cy="369332"/>
          </a:xfrm>
          <a:prstGeom prst="rect">
            <a:avLst/>
          </a:prstGeom>
          <a:noFill/>
        </p:spPr>
        <p:txBody>
          <a:bodyPr wrap="square" rtlCol="0">
            <a:spAutoFit/>
          </a:bodyPr>
          <a:lstStyle/>
          <a:p>
            <a:r>
              <a:rPr lang="sv-SE" b="1" dirty="0" err="1">
                <a:solidFill>
                  <a:schemeClr val="bg1"/>
                </a:solidFill>
                <a:latin typeface="Garamond" panose="02020404030301010803" pitchFamily="18" charset="0"/>
              </a:rPr>
              <a:t>sdj</a:t>
            </a:r>
            <a:r>
              <a:rPr lang="sv-SE" b="1" dirty="0">
                <a:solidFill>
                  <a:schemeClr val="bg1"/>
                </a:solidFill>
                <a:latin typeface="Garamond" panose="02020404030301010803" pitchFamily="18" charset="0"/>
              </a:rPr>
              <a:t> de </a:t>
            </a:r>
            <a:r>
              <a:rPr lang="sv-SE" b="1" dirty="0" err="1">
                <a:solidFill>
                  <a:schemeClr val="bg1"/>
                </a:solidFill>
                <a:latin typeface="Garamond" panose="02020404030301010803" pitchFamily="18" charset="0"/>
              </a:rPr>
              <a:t>saf</a:t>
            </a:r>
            <a:r>
              <a:rPr lang="sv-SE" b="1" dirty="0">
                <a:solidFill>
                  <a:schemeClr val="bg1"/>
                </a:solidFill>
                <a:latin typeface="Garamond" panose="02020404030301010803" pitchFamily="18" charset="0"/>
              </a:rPr>
              <a:t> = tu cl </a:t>
            </a:r>
          </a:p>
        </p:txBody>
      </p:sp>
    </p:spTree>
    <p:custDataLst>
      <p:tags r:id="rId1"/>
    </p:custDataLst>
    <p:extLst>
      <p:ext uri="{BB962C8B-B14F-4D97-AF65-F5344CB8AC3E}">
        <p14:creationId xmlns:p14="http://schemas.microsoft.com/office/powerpoint/2010/main" val="4136049656"/>
      </p:ext>
    </p:extLst>
  </p:cSld>
  <p:clrMapOvr>
    <a:masterClrMapping/>
  </p:clrMapOvr>
  <mc:AlternateContent xmlns:mc="http://schemas.openxmlformats.org/markup-compatibility/2006" xmlns:p14="http://schemas.microsoft.com/office/powerpoint/2010/main">
    <mc:Choice Requires="p14">
      <p:transition spd="slow" p14:dur="2000" advTm="134562"/>
    </mc:Choice>
    <mc:Fallback xmlns="">
      <p:transition spd="slow" advTm="134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ppt_x</p:attrName>
                                        </p:attrNameLst>
                                      </p:cBhvr>
                                      <p:tavLst>
                                        <p:tav tm="0">
                                          <p:val>
                                            <p:strVal val="#ppt_x"/>
                                          </p:val>
                                        </p:tav>
                                        <p:tav tm="100000">
                                          <p:val>
                                            <p:strVal val="#ppt_x"/>
                                          </p:val>
                                        </p:tav>
                                      </p:tavLst>
                                    </p:anim>
                                    <p:anim calcmode="lin" valueType="num">
                                      <p:cBhvr>
                                        <p:cTn id="9" dur="2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500"/>
                                        <p:tgtEl>
                                          <p:spTgt spid="2"/>
                                        </p:tgtEl>
                                      </p:cBhvr>
                                    </p:animEffect>
                                    <p:anim calcmode="lin" valueType="num">
                                      <p:cBhvr>
                                        <p:cTn id="15" dur="1500" fill="hold"/>
                                        <p:tgtEl>
                                          <p:spTgt spid="2"/>
                                        </p:tgtEl>
                                        <p:attrNameLst>
                                          <p:attrName>ppt_x</p:attrName>
                                        </p:attrNameLst>
                                      </p:cBhvr>
                                      <p:tavLst>
                                        <p:tav tm="0">
                                          <p:val>
                                            <p:strVal val="#ppt_x"/>
                                          </p:val>
                                        </p:tav>
                                        <p:tav tm="100000">
                                          <p:val>
                                            <p:strVal val="#ppt_x"/>
                                          </p:val>
                                        </p:tav>
                                      </p:tavLst>
                                    </p:anim>
                                    <p:anim calcmode="lin" valueType="num">
                                      <p:cBhvr>
                                        <p:cTn id="16"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1000"/>
                                  </p:stCondLst>
                                  <p:childTnLst>
                                    <p:cmd type="call" cmd="playFrom(0.0)">
                                      <p:cBhvr>
                                        <p:cTn id="20" dur="69100" fill="hold"/>
                                        <p:tgtEl>
                                          <p:spTgt spid="7"/>
                                        </p:tgtEl>
                                      </p:cBhvr>
                                    </p:cmd>
                                  </p:childTnLst>
                                </p:cTn>
                              </p:par>
                              <p:par>
                                <p:cTn id="21" presetID="42" presetClass="entr" presetSubtype="0" fill="hold" grpId="0" nodeType="with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70100"/>
                            </p:stCondLst>
                            <p:childTnLst>
                              <p:par>
                                <p:cTn id="27" presetID="1" presetClass="mediacall" presetSubtype="0" fill="hold" nodeType="afterEffect">
                                  <p:stCondLst>
                                    <p:cond delay="1500"/>
                                  </p:stCondLst>
                                  <p:childTnLst>
                                    <p:cmd type="call" cmd="playFrom(0.0)">
                                      <p:cBhvr>
                                        <p:cTn id="28" dur="40000" fill="hold"/>
                                        <p:tgtEl>
                                          <p:spTgt spid="15"/>
                                        </p:tgtEl>
                                      </p:cBhvr>
                                    </p:cmd>
                                  </p:childTnLst>
                                </p:cTn>
                              </p:par>
                              <p:par>
                                <p:cTn id="29" presetID="42" presetClass="entr" presetSubtype="0" fill="hold" grpId="0" nodeType="withEffect">
                                  <p:stCondLst>
                                    <p:cond delay="1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11600"/>
                            </p:stCondLst>
                            <p:childTnLst>
                              <p:par>
                                <p:cTn id="35" presetID="1" presetClass="mediacall" presetSubtype="0" fill="hold" nodeType="afterEffect">
                                  <p:stCondLst>
                                    <p:cond delay="1500"/>
                                  </p:stCondLst>
                                  <p:childTnLst>
                                    <p:cmd type="call" cmd="playFrom(0.0)">
                                      <p:cBhvr>
                                        <p:cTn id="36" dur="9340" fill="hold"/>
                                        <p:tgtEl>
                                          <p:spTgt spid="12"/>
                                        </p:tgtEl>
                                      </p:cBhvr>
                                    </p:cmd>
                                  </p:childTnLst>
                                </p:cTn>
                              </p:par>
                              <p:par>
                                <p:cTn id="37" presetID="42" presetClass="entr" presetSubtype="0" fill="hold" grpId="0" nodeType="withEffect">
                                  <p:stCondLst>
                                    <p:cond delay="2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12"/>
                </p:tgtEl>
              </p:cMediaNode>
            </p:audio>
            <p:audio>
              <p:cMediaNode vol="80000">
                <p:cTn id="44" fill="hold" display="0">
                  <p:stCondLst>
                    <p:cond delay="indefinite"/>
                  </p:stCondLst>
                  <p:endCondLst>
                    <p:cond evt="onStopAudio" delay="0">
                      <p:tgtEl>
                        <p:sldTgt/>
                      </p:tgtEl>
                    </p:cond>
                  </p:endCondLst>
                </p:cTn>
                <p:tgtEl>
                  <p:spTgt spid="15"/>
                </p:tgtEl>
              </p:cMediaNode>
            </p:audio>
          </p:childTnLst>
        </p:cTn>
      </p:par>
    </p:tnLst>
    <p:bldLst>
      <p:bldP spid="2" grpId="0"/>
      <p:bldP spid="8" grpId="0"/>
      <p:bldP spid="11" grpId="0"/>
      <p:bldP spid="14" grpId="0"/>
    </p:bldLst>
  </p:timing>
  <p:extLst>
    <p:ext uri="{E180D4A7-C9FB-4DFB-919C-405C955672EB}">
      <p14:showEvtLst xmlns:p14="http://schemas.microsoft.com/office/powerpoint/2010/main">
        <p14:playEvt time="10684" objId="7"/>
        <p14:stopEvt time="79871" objId="7"/>
        <p14:playEvt time="81285" objId="15"/>
        <p14:stopEvt time="121372" objId="15"/>
        <p14:playEvt time="122785" objId="12"/>
        <p14:stopEvt time="132231" objId="1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3F63B24-D502-466B-9EA4-87F313EFCA0A}"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a:xfrm>
            <a:off x="7956376" y="4803998"/>
            <a:ext cx="762000" cy="273844"/>
          </a:xfrm>
        </p:spPr>
        <p:txBody>
          <a:bodyPr/>
          <a:lstStyle/>
          <a:p>
            <a:fld id="{4E735E46-477D-43C6-9A03-3DF5CD68E4EE}" type="slidenum">
              <a:rPr lang="sv-SE" smtClean="0">
                <a:solidFill>
                  <a:schemeClr val="bg1"/>
                </a:solidFill>
              </a:rPr>
              <a:t>26</a:t>
            </a:fld>
            <a:endParaRPr lang="sv-SE" dirty="0">
              <a:solidFill>
                <a:schemeClr val="bg1"/>
              </a:solidFill>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22" y="298130"/>
            <a:ext cx="2525993" cy="441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E:\KUSTRADIO\de champs\Porträtt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12933"/>
            <a:ext cx="3314854" cy="4418646"/>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6252681" y="330374"/>
            <a:ext cx="2783815" cy="4401205"/>
          </a:xfrm>
          <a:prstGeom prst="rect">
            <a:avLst/>
          </a:prstGeom>
          <a:solidFill>
            <a:schemeClr val="tx1">
              <a:lumMod val="65000"/>
            </a:schemeClr>
          </a:solidFill>
          <a:ln w="12700">
            <a:solidFill>
              <a:schemeClr val="bg1"/>
            </a:solidFill>
          </a:ln>
        </p:spPr>
        <p:txBody>
          <a:bodyPr wrap="square" rtlCol="0">
            <a:spAutoFit/>
          </a:bodyPr>
          <a:lstStyle/>
          <a:p>
            <a:r>
              <a:rPr lang="sv-SE" sz="1400" dirty="0" smtClean="0">
                <a:solidFill>
                  <a:schemeClr val="bg1"/>
                </a:solidFill>
              </a:rPr>
              <a:t>1938 lämnade Kungl. </a:t>
            </a:r>
            <a:r>
              <a:rPr lang="sv-SE" sz="1400" dirty="0" err="1" smtClean="0">
                <a:solidFill>
                  <a:schemeClr val="bg1"/>
                </a:solidFill>
              </a:rPr>
              <a:t>Telever</a:t>
            </a:r>
            <a:r>
              <a:rPr lang="sv-SE" sz="1400" dirty="0" smtClean="0">
                <a:solidFill>
                  <a:schemeClr val="bg1"/>
                </a:solidFill>
              </a:rPr>
              <a:t> –</a:t>
            </a:r>
            <a:r>
              <a:rPr lang="sv-SE" sz="1400" dirty="0" err="1" smtClean="0">
                <a:solidFill>
                  <a:schemeClr val="bg1"/>
                </a:solidFill>
              </a:rPr>
              <a:t>kets</a:t>
            </a:r>
            <a:r>
              <a:rPr lang="sv-SE" sz="1400" dirty="0" smtClean="0">
                <a:solidFill>
                  <a:schemeClr val="bg1"/>
                </a:solidFill>
              </a:rPr>
              <a:t> personal Vaxholm radio och flyttade till Stavsnäs.</a:t>
            </a:r>
          </a:p>
          <a:p>
            <a:endParaRPr lang="sv-SE" sz="1400" dirty="0" smtClean="0">
              <a:solidFill>
                <a:schemeClr val="bg1"/>
              </a:solidFill>
            </a:endParaRPr>
          </a:p>
          <a:p>
            <a:r>
              <a:rPr lang="sv-SE" sz="1400" dirty="0" smtClean="0">
                <a:solidFill>
                  <a:schemeClr val="bg1"/>
                </a:solidFill>
              </a:rPr>
              <a:t>Den 10 juni  1938  övertog </a:t>
            </a:r>
            <a:r>
              <a:rPr lang="sv-SE" sz="1400" dirty="0" err="1" smtClean="0">
                <a:solidFill>
                  <a:schemeClr val="bg1"/>
                </a:solidFill>
              </a:rPr>
              <a:t>ma</a:t>
            </a:r>
            <a:r>
              <a:rPr lang="sv-SE" sz="1400" dirty="0" smtClean="0">
                <a:solidFill>
                  <a:schemeClr val="bg1"/>
                </a:solidFill>
              </a:rPr>
              <a:t>- </a:t>
            </a:r>
            <a:r>
              <a:rPr lang="sv-SE" sz="1400" dirty="0" err="1" smtClean="0">
                <a:solidFill>
                  <a:schemeClr val="bg1"/>
                </a:solidFill>
              </a:rPr>
              <a:t>rinen</a:t>
            </a:r>
            <a:r>
              <a:rPr lang="sv-SE" sz="1400" dirty="0" smtClean="0">
                <a:solidFill>
                  <a:schemeClr val="bg1"/>
                </a:solidFill>
              </a:rPr>
              <a:t> Vaxholm radios </a:t>
            </a:r>
            <a:r>
              <a:rPr lang="sv-SE" sz="1400" dirty="0" err="1" smtClean="0">
                <a:solidFill>
                  <a:schemeClr val="bg1"/>
                </a:solidFill>
              </a:rPr>
              <a:t>installa</a:t>
            </a:r>
            <a:r>
              <a:rPr lang="sv-SE" sz="1400" dirty="0" smtClean="0">
                <a:solidFill>
                  <a:schemeClr val="bg1"/>
                </a:solidFill>
              </a:rPr>
              <a:t>- </a:t>
            </a:r>
            <a:r>
              <a:rPr lang="sv-SE" sz="1400" dirty="0" err="1" smtClean="0">
                <a:solidFill>
                  <a:schemeClr val="bg1"/>
                </a:solidFill>
              </a:rPr>
              <a:t>tioner</a:t>
            </a:r>
            <a:r>
              <a:rPr lang="sv-SE" sz="1400" dirty="0" smtClean="0">
                <a:solidFill>
                  <a:schemeClr val="bg1"/>
                </a:solidFill>
              </a:rPr>
              <a:t>  ute på Vaxholms fäst </a:t>
            </a:r>
            <a:r>
              <a:rPr lang="sv-SE" sz="1400" dirty="0" err="1" smtClean="0">
                <a:solidFill>
                  <a:schemeClr val="bg1"/>
                </a:solidFill>
              </a:rPr>
              <a:t>ning</a:t>
            </a:r>
            <a:r>
              <a:rPr lang="sv-SE" sz="1400" dirty="0" smtClean="0">
                <a:solidFill>
                  <a:schemeClr val="bg1"/>
                </a:solidFill>
              </a:rPr>
              <a:t> inkluderande signalen SAF.</a:t>
            </a:r>
          </a:p>
          <a:p>
            <a:endParaRPr lang="sv-SE" sz="1400" dirty="0">
              <a:solidFill>
                <a:schemeClr val="bg1"/>
              </a:solidFill>
            </a:endParaRPr>
          </a:p>
          <a:p>
            <a:r>
              <a:rPr lang="sv-SE" sz="1400" dirty="0" smtClean="0">
                <a:solidFill>
                  <a:schemeClr val="bg1"/>
                </a:solidFill>
              </a:rPr>
              <a:t>Personen på bilden är vice amiral</a:t>
            </a:r>
          </a:p>
          <a:p>
            <a:r>
              <a:rPr lang="sv-SE" sz="1400" dirty="0" smtClean="0">
                <a:solidFill>
                  <a:schemeClr val="bg1"/>
                </a:solidFill>
              </a:rPr>
              <a:t>Charles Leon de Champs som vi känner igen från tidigt 1900-tal</a:t>
            </a:r>
          </a:p>
          <a:p>
            <a:r>
              <a:rPr lang="sv-SE" sz="1400" dirty="0">
                <a:solidFill>
                  <a:schemeClr val="bg1"/>
                </a:solidFill>
              </a:rPr>
              <a:t>n</a:t>
            </a:r>
            <a:r>
              <a:rPr lang="sv-SE" sz="1400" dirty="0" smtClean="0">
                <a:solidFill>
                  <a:schemeClr val="bg1"/>
                </a:solidFill>
              </a:rPr>
              <a:t>är han var ansvarig för </a:t>
            </a:r>
            <a:r>
              <a:rPr lang="sv-SE" sz="1400" dirty="0" err="1" smtClean="0">
                <a:solidFill>
                  <a:schemeClr val="bg1"/>
                </a:solidFill>
              </a:rPr>
              <a:t>införan</a:t>
            </a:r>
            <a:r>
              <a:rPr lang="sv-SE" sz="1400" dirty="0" smtClean="0">
                <a:solidFill>
                  <a:schemeClr val="bg1"/>
                </a:solidFill>
              </a:rPr>
              <a:t>-</a:t>
            </a:r>
          </a:p>
          <a:p>
            <a:r>
              <a:rPr lang="sv-SE" sz="1400" dirty="0">
                <a:solidFill>
                  <a:schemeClr val="bg1"/>
                </a:solidFill>
              </a:rPr>
              <a:t>d</a:t>
            </a:r>
            <a:r>
              <a:rPr lang="sv-SE" sz="1400" dirty="0" smtClean="0">
                <a:solidFill>
                  <a:schemeClr val="bg1"/>
                </a:solidFill>
              </a:rPr>
              <a:t>et av ”gnisttelegrafin” i marinen.</a:t>
            </a:r>
          </a:p>
          <a:p>
            <a:endParaRPr lang="sv-SE" sz="1400" dirty="0">
              <a:solidFill>
                <a:schemeClr val="bg1"/>
              </a:solidFill>
            </a:endParaRPr>
          </a:p>
          <a:p>
            <a:r>
              <a:rPr lang="sv-SE" sz="1400" dirty="0" smtClean="0">
                <a:solidFill>
                  <a:schemeClr val="bg1"/>
                </a:solidFill>
              </a:rPr>
              <a:t>1938 var han Sveriges förste chef</a:t>
            </a:r>
          </a:p>
          <a:p>
            <a:r>
              <a:rPr lang="sv-SE" sz="1400" dirty="0">
                <a:solidFill>
                  <a:schemeClr val="bg1"/>
                </a:solidFill>
              </a:rPr>
              <a:t>f</a:t>
            </a:r>
            <a:r>
              <a:rPr lang="sv-SE" sz="1400" dirty="0" smtClean="0">
                <a:solidFill>
                  <a:schemeClr val="bg1"/>
                </a:solidFill>
              </a:rPr>
              <a:t>ör marinen och gjorde anspråk</a:t>
            </a:r>
          </a:p>
          <a:p>
            <a:r>
              <a:rPr lang="sv-SE" sz="1400" dirty="0">
                <a:solidFill>
                  <a:schemeClr val="bg1"/>
                </a:solidFill>
              </a:rPr>
              <a:t>p</a:t>
            </a:r>
            <a:r>
              <a:rPr lang="sv-SE" sz="1400" dirty="0" smtClean="0">
                <a:solidFill>
                  <a:schemeClr val="bg1"/>
                </a:solidFill>
              </a:rPr>
              <a:t>å  att  få använda Vaxholm </a:t>
            </a:r>
            <a:r>
              <a:rPr lang="sv-SE" sz="1400" dirty="0" err="1" smtClean="0">
                <a:solidFill>
                  <a:schemeClr val="bg1"/>
                </a:solidFill>
              </a:rPr>
              <a:t>ra</a:t>
            </a:r>
            <a:r>
              <a:rPr lang="sv-SE" sz="1400" dirty="0" smtClean="0">
                <a:solidFill>
                  <a:schemeClr val="bg1"/>
                </a:solidFill>
              </a:rPr>
              <a:t>-</a:t>
            </a:r>
          </a:p>
          <a:p>
            <a:r>
              <a:rPr lang="sv-SE" sz="1400" dirty="0" err="1">
                <a:solidFill>
                  <a:schemeClr val="bg1"/>
                </a:solidFill>
              </a:rPr>
              <a:t>d</a:t>
            </a:r>
            <a:r>
              <a:rPr lang="sv-SE" sz="1400" dirty="0" err="1" smtClean="0">
                <a:solidFill>
                  <a:schemeClr val="bg1"/>
                </a:solidFill>
              </a:rPr>
              <a:t>io</a:t>
            </a:r>
            <a:r>
              <a:rPr lang="sv-SE" sz="1400" dirty="0" smtClean="0">
                <a:solidFill>
                  <a:schemeClr val="bg1"/>
                </a:solidFill>
              </a:rPr>
              <a:t> som sin egen station.</a:t>
            </a:r>
          </a:p>
          <a:p>
            <a:endParaRPr lang="sv-SE" sz="1400" dirty="0">
              <a:solidFill>
                <a:schemeClr val="bg1"/>
              </a:solidFill>
            </a:endParaRPr>
          </a:p>
        </p:txBody>
      </p:sp>
      <p:pic>
        <p:nvPicPr>
          <p:cNvPr id="2" name="02 Marinens Paradmarsch.wma">
            <a:hlinkClick r:id="" action="ppaction://media"/>
          </p:cNvPr>
          <p:cNvPicPr>
            <a:picLocks noChangeAspect="1"/>
          </p:cNvPicPr>
          <p:nvPr>
            <a:audioFile r:link="rId2"/>
            <p:extLst>
              <p:ext uri="{DAA4B4D4-6D71-4841-9C94-3DE7FCFB9230}">
                <p14:media xmlns:p14="http://schemas.microsoft.com/office/powerpoint/2010/main" r:embed="rId3">
                  <p14:trim end="81331"/>
                  <p14:fade in="3000" out="3000"/>
                </p14:media>
              </p:ext>
            </p:extLst>
          </p:nvPr>
        </p:nvPicPr>
        <p:blipFill>
          <a:blip r:embed="rId7"/>
          <a:stretch>
            <a:fillRect/>
          </a:stretch>
        </p:blipFill>
        <p:spPr>
          <a:xfrm flipV="1">
            <a:off x="2688138" y="4779597"/>
            <a:ext cx="278510" cy="278510"/>
          </a:xfrm>
          <a:prstGeom prst="rect">
            <a:avLst/>
          </a:prstGeom>
        </p:spPr>
      </p:pic>
    </p:spTree>
    <p:custDataLst>
      <p:tags r:id="rId1"/>
    </p:custDataLst>
    <p:extLst>
      <p:ext uri="{BB962C8B-B14F-4D97-AF65-F5344CB8AC3E}">
        <p14:creationId xmlns:p14="http://schemas.microsoft.com/office/powerpoint/2010/main" val="1571060022"/>
      </p:ext>
    </p:extLst>
  </p:cSld>
  <p:clrMapOvr>
    <a:masterClrMapping/>
  </p:clrMapOvr>
  <mc:AlternateContent xmlns:mc="http://schemas.openxmlformats.org/markup-compatibility/2006" xmlns:p14="http://schemas.microsoft.com/office/powerpoint/2010/main">
    <mc:Choice Requires="p14">
      <p:transition spd="med" p14:dur="700" advTm="28343">
        <p:fade/>
      </p:transition>
    </mc:Choice>
    <mc:Fallback xmlns="">
      <p:transition spd="med" advTm="283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anim calcmode="lin" valueType="num">
                                      <p:cBhvr>
                                        <p:cTn id="8" dur="2000" fill="hold"/>
                                        <p:tgtEl>
                                          <p:spTgt spid="3077"/>
                                        </p:tgtEl>
                                        <p:attrNameLst>
                                          <p:attrName>ppt_x</p:attrName>
                                        </p:attrNameLst>
                                      </p:cBhvr>
                                      <p:tavLst>
                                        <p:tav tm="0">
                                          <p:val>
                                            <p:strVal val="#ppt_x"/>
                                          </p:val>
                                        </p:tav>
                                        <p:tav tm="100000">
                                          <p:val>
                                            <p:strVal val="#ppt_x"/>
                                          </p:val>
                                        </p:tav>
                                      </p:tavLst>
                                    </p:anim>
                                    <p:anim calcmode="lin" valueType="num">
                                      <p:cBhvr>
                                        <p:cTn id="9" dur="2000" fill="hold"/>
                                        <p:tgtEl>
                                          <p:spTgt spid="307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0" fill="hold"/>
                                        <p:tgtEl>
                                          <p:spTgt spid="2"/>
                                        </p:tgtEl>
                                      </p:cBhvr>
                                    </p:cmd>
                                  </p:childTnLst>
                                </p:cTn>
                              </p:par>
                              <p:par>
                                <p:cTn id="13" presetID="10" presetClass="entr" presetSubtype="0" fill="hold" nodeType="withEffect">
                                  <p:stCondLst>
                                    <p:cond delay="500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2000"/>
                                        <p:tgtEl>
                                          <p:spTgt spid="307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ppt_x</p:attrName>
                                        </p:attrNameLst>
                                      </p:cBhvr>
                                      <p:tavLst>
                                        <p:tav tm="0">
                                          <p:val>
                                            <p:strVal val="#ppt_x"/>
                                          </p:val>
                                        </p:tav>
                                        <p:tav tm="100000">
                                          <p:val>
                                            <p:strVal val="#ppt_x"/>
                                          </p:val>
                                        </p:tav>
                                      </p:tavLst>
                                    </p:anim>
                                    <p:anim calcmode="lin" valueType="num">
                                      <p:cBhvr>
                                        <p:cTn id="22"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7" grpId="0" animBg="1"/>
    </p:bldLst>
  </p:timing>
  <p:extLst>
    <p:ext uri="{E180D4A7-C9FB-4DFB-919C-405C955672EB}">
      <p14:showEvtLst xmlns:p14="http://schemas.microsoft.com/office/powerpoint/2010/main">
        <p14:playEvt time="2651" objId="2"/>
        <p14:stopEvt time="22777"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4035"/>
            <a:ext cx="492403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5335196" y="344035"/>
            <a:ext cx="3629292" cy="2862322"/>
          </a:xfrm>
          <a:prstGeom prst="rect">
            <a:avLst/>
          </a:prstGeom>
        </p:spPr>
        <p:txBody>
          <a:bodyPr wrap="square">
            <a:spAutoFit/>
          </a:bodyPr>
          <a:lstStyle/>
          <a:p>
            <a:r>
              <a:rPr lang="sv-SE" dirty="0" smtClean="0">
                <a:solidFill>
                  <a:schemeClr val="bg1"/>
                </a:solidFill>
              </a:rPr>
              <a:t>1941 var de nya lokalerna för </a:t>
            </a:r>
            <a:r>
              <a:rPr lang="sv-SE" dirty="0" err="1" smtClean="0">
                <a:solidFill>
                  <a:schemeClr val="bg1"/>
                </a:solidFill>
              </a:rPr>
              <a:t>mari-nens</a:t>
            </a:r>
            <a:r>
              <a:rPr lang="sv-SE" dirty="0" smtClean="0">
                <a:solidFill>
                  <a:schemeClr val="bg1"/>
                </a:solidFill>
              </a:rPr>
              <a:t> Vaxholm radio klara vid </a:t>
            </a:r>
            <a:r>
              <a:rPr lang="sv-SE" dirty="0" err="1" smtClean="0">
                <a:solidFill>
                  <a:schemeClr val="bg1"/>
                </a:solidFill>
              </a:rPr>
              <a:t>Rin</a:t>
            </a:r>
            <a:r>
              <a:rPr lang="sv-SE" dirty="0" smtClean="0">
                <a:solidFill>
                  <a:schemeClr val="bg1"/>
                </a:solidFill>
              </a:rPr>
              <a:t>- dö västra, nära färjeläget. </a:t>
            </a:r>
          </a:p>
          <a:p>
            <a:r>
              <a:rPr lang="sv-SE" dirty="0" smtClean="0">
                <a:solidFill>
                  <a:schemeClr val="bg1"/>
                </a:solidFill>
              </a:rPr>
              <a:t>Grindar </a:t>
            </a:r>
            <a:r>
              <a:rPr lang="sv-SE" dirty="0">
                <a:solidFill>
                  <a:schemeClr val="bg1"/>
                </a:solidFill>
              </a:rPr>
              <a:t>till höger </a:t>
            </a:r>
            <a:r>
              <a:rPr lang="sv-SE" dirty="0" smtClean="0">
                <a:solidFill>
                  <a:schemeClr val="bg1"/>
                </a:solidFill>
              </a:rPr>
              <a:t> på bilden leder </a:t>
            </a:r>
            <a:r>
              <a:rPr lang="sv-SE" dirty="0">
                <a:solidFill>
                  <a:schemeClr val="bg1"/>
                </a:solidFill>
              </a:rPr>
              <a:t>intill bergrummet och den </a:t>
            </a:r>
            <a:r>
              <a:rPr lang="sv-SE" dirty="0" smtClean="0">
                <a:solidFill>
                  <a:schemeClr val="bg1"/>
                </a:solidFill>
              </a:rPr>
              <a:t>skydda- de expeditionsplatsen</a:t>
            </a:r>
            <a:r>
              <a:rPr lang="sv-SE" dirty="0">
                <a:solidFill>
                  <a:schemeClr val="bg1"/>
                </a:solidFill>
              </a:rPr>
              <a:t>. </a:t>
            </a:r>
            <a:r>
              <a:rPr lang="sv-SE" dirty="0" smtClean="0">
                <a:solidFill>
                  <a:schemeClr val="bg1"/>
                </a:solidFill>
              </a:rPr>
              <a:t>Baracken på hjässan innehöll </a:t>
            </a:r>
            <a:r>
              <a:rPr lang="sv-SE" dirty="0">
                <a:solidFill>
                  <a:schemeClr val="bg1"/>
                </a:solidFill>
              </a:rPr>
              <a:t>såväl </a:t>
            </a:r>
            <a:r>
              <a:rPr lang="sv-SE" dirty="0" err="1" smtClean="0">
                <a:solidFill>
                  <a:schemeClr val="bg1"/>
                </a:solidFill>
              </a:rPr>
              <a:t>fredsex</a:t>
            </a:r>
            <a:r>
              <a:rPr lang="sv-SE" dirty="0" smtClean="0">
                <a:solidFill>
                  <a:schemeClr val="bg1"/>
                </a:solidFill>
              </a:rPr>
              <a:t> - </a:t>
            </a:r>
            <a:r>
              <a:rPr lang="sv-SE" dirty="0" err="1" smtClean="0">
                <a:solidFill>
                  <a:schemeClr val="bg1"/>
                </a:solidFill>
              </a:rPr>
              <a:t>pedition</a:t>
            </a:r>
            <a:r>
              <a:rPr lang="sv-SE" dirty="0" smtClean="0">
                <a:solidFill>
                  <a:schemeClr val="bg1"/>
                </a:solidFill>
              </a:rPr>
              <a:t> som </a:t>
            </a:r>
            <a:r>
              <a:rPr lang="sv-SE" dirty="0">
                <a:solidFill>
                  <a:schemeClr val="bg1"/>
                </a:solidFill>
              </a:rPr>
              <a:t>förläggning. </a:t>
            </a:r>
            <a:r>
              <a:rPr lang="sv-SE" dirty="0" smtClean="0">
                <a:solidFill>
                  <a:schemeClr val="bg1"/>
                </a:solidFill>
              </a:rPr>
              <a:t> </a:t>
            </a:r>
          </a:p>
          <a:p>
            <a:endParaRPr lang="sv-SE" dirty="0">
              <a:solidFill>
                <a:schemeClr val="bg1"/>
              </a:solidFill>
            </a:endParaRPr>
          </a:p>
          <a:p>
            <a:r>
              <a:rPr lang="sv-SE" dirty="0" smtClean="0">
                <a:solidFill>
                  <a:schemeClr val="bg1"/>
                </a:solidFill>
              </a:rPr>
              <a:t> . </a:t>
            </a:r>
            <a:endParaRPr lang="sv-SE" dirty="0">
              <a:solidFill>
                <a:schemeClr val="bg1"/>
              </a:solidFill>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2879557"/>
            <a:ext cx="335294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p:cNvSpPr/>
          <p:nvPr/>
        </p:nvSpPr>
        <p:spPr>
          <a:xfrm>
            <a:off x="323528" y="3851665"/>
            <a:ext cx="4898168" cy="1200329"/>
          </a:xfrm>
          <a:prstGeom prst="rect">
            <a:avLst/>
          </a:prstGeom>
        </p:spPr>
        <p:txBody>
          <a:bodyPr wrap="square">
            <a:spAutoFit/>
          </a:bodyPr>
          <a:lstStyle/>
          <a:p>
            <a:r>
              <a:rPr lang="sv-SE" dirty="0">
                <a:solidFill>
                  <a:schemeClr val="bg1"/>
                </a:solidFill>
              </a:rPr>
              <a:t>Vaxholm radio, expeditionsbaracken vid Rindö </a:t>
            </a:r>
            <a:r>
              <a:rPr lang="sv-SE" dirty="0" err="1" smtClean="0">
                <a:solidFill>
                  <a:schemeClr val="bg1"/>
                </a:solidFill>
              </a:rPr>
              <a:t>västra.Telegrafisten</a:t>
            </a:r>
            <a:r>
              <a:rPr lang="sv-SE" dirty="0" smtClean="0">
                <a:solidFill>
                  <a:schemeClr val="bg1"/>
                </a:solidFill>
              </a:rPr>
              <a:t> </a:t>
            </a:r>
            <a:r>
              <a:rPr lang="sv-SE" dirty="0">
                <a:solidFill>
                  <a:schemeClr val="bg1"/>
                </a:solidFill>
              </a:rPr>
              <a:t>på bilden är </a:t>
            </a:r>
            <a:r>
              <a:rPr lang="sv-SE" dirty="0" err="1" smtClean="0">
                <a:solidFill>
                  <a:schemeClr val="bg1"/>
                </a:solidFill>
              </a:rPr>
              <a:t>OlavTimlin</a:t>
            </a:r>
            <a:r>
              <a:rPr lang="sv-SE" dirty="0" smtClean="0">
                <a:solidFill>
                  <a:schemeClr val="bg1"/>
                </a:solidFill>
              </a:rPr>
              <a:t> (Larsson</a:t>
            </a:r>
            <a:r>
              <a:rPr lang="sv-SE" dirty="0">
                <a:solidFill>
                  <a:schemeClr val="bg1"/>
                </a:solidFill>
              </a:rPr>
              <a:t>), bilden 1950-tal. </a:t>
            </a:r>
          </a:p>
          <a:p>
            <a:r>
              <a:rPr lang="sv-SE" i="1" dirty="0" smtClean="0"/>
              <a:t>            </a:t>
            </a:r>
            <a:endParaRPr lang="sv-SE" dirty="0"/>
          </a:p>
        </p:txBody>
      </p:sp>
      <p:sp>
        <p:nvSpPr>
          <p:cNvPr id="4" name="Platshållare för datum 3"/>
          <p:cNvSpPr>
            <a:spLocks noGrp="1"/>
          </p:cNvSpPr>
          <p:nvPr>
            <p:ph type="dt" sz="half" idx="10"/>
          </p:nvPr>
        </p:nvSpPr>
        <p:spPr/>
        <p:txBody>
          <a:bodyPr/>
          <a:lstStyle/>
          <a:p>
            <a:fld id="{03F3262A-B9AB-4772-ACA5-17DF68C026BD}"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27</a:t>
            </a:fld>
            <a:endParaRPr lang="sv-SE" dirty="0">
              <a:solidFill>
                <a:schemeClr val="bg1"/>
              </a:solidFill>
            </a:endParaRPr>
          </a:p>
        </p:txBody>
      </p:sp>
    </p:spTree>
    <p:custDataLst>
      <p:tags r:id="rId1"/>
    </p:custDataLst>
    <p:extLst>
      <p:ext uri="{BB962C8B-B14F-4D97-AF65-F5344CB8AC3E}">
        <p14:creationId xmlns:p14="http://schemas.microsoft.com/office/powerpoint/2010/main" val="189156822"/>
      </p:ext>
    </p:extLst>
  </p:cSld>
  <p:clrMapOvr>
    <a:masterClrMapping/>
  </p:clrMapOvr>
  <mc:AlternateContent xmlns:mc="http://schemas.openxmlformats.org/markup-compatibility/2006" xmlns:p14="http://schemas.microsoft.com/office/powerpoint/2010/main">
    <mc:Choice Requires="p14">
      <p:transition spd="slow" p14:dur="2000" advTm="21057"/>
    </mc:Choice>
    <mc:Fallback xmlns="">
      <p:transition spd="slow" advTm="21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500"/>
                                        <p:tgtEl>
                                          <p:spTgt spid="5122"/>
                                        </p:tgtEl>
                                      </p:cBhvr>
                                    </p:animEffect>
                                    <p:anim calcmode="lin" valueType="num">
                                      <p:cBhvr>
                                        <p:cTn id="8" dur="1500" fill="hold"/>
                                        <p:tgtEl>
                                          <p:spTgt spid="5122"/>
                                        </p:tgtEl>
                                        <p:attrNameLst>
                                          <p:attrName>ppt_x</p:attrName>
                                        </p:attrNameLst>
                                      </p:cBhvr>
                                      <p:tavLst>
                                        <p:tav tm="0">
                                          <p:val>
                                            <p:strVal val="#ppt_x"/>
                                          </p:val>
                                        </p:tav>
                                        <p:tav tm="100000">
                                          <p:val>
                                            <p:strVal val="#ppt_x"/>
                                          </p:val>
                                        </p:tav>
                                      </p:tavLst>
                                    </p:anim>
                                    <p:anim calcmode="lin" valueType="num">
                                      <p:cBhvr>
                                        <p:cTn id="9" dur="15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500"/>
                                        <p:tgtEl>
                                          <p:spTgt spid="2"/>
                                        </p:tgtEl>
                                      </p:cBhvr>
                                    </p:animEffect>
                                    <p:anim calcmode="lin" valueType="num">
                                      <p:cBhvr>
                                        <p:cTn id="15" dur="1500" fill="hold"/>
                                        <p:tgtEl>
                                          <p:spTgt spid="2"/>
                                        </p:tgtEl>
                                        <p:attrNameLst>
                                          <p:attrName>ppt_x</p:attrName>
                                        </p:attrNameLst>
                                      </p:cBhvr>
                                      <p:tavLst>
                                        <p:tav tm="0">
                                          <p:val>
                                            <p:strVal val="#ppt_x"/>
                                          </p:val>
                                        </p:tav>
                                        <p:tav tm="100000">
                                          <p:val>
                                            <p:strVal val="#ppt_x"/>
                                          </p:val>
                                        </p:tav>
                                      </p:tavLst>
                                    </p:anim>
                                    <p:anim calcmode="lin" valueType="num">
                                      <p:cBhvr>
                                        <p:cTn id="16"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1500"/>
                                        <p:tgtEl>
                                          <p:spTgt spid="5123"/>
                                        </p:tgtEl>
                                      </p:cBhvr>
                                    </p:animEffect>
                                    <p:anim calcmode="lin" valueType="num">
                                      <p:cBhvr>
                                        <p:cTn id="22" dur="1500" fill="hold"/>
                                        <p:tgtEl>
                                          <p:spTgt spid="5123"/>
                                        </p:tgtEl>
                                        <p:attrNameLst>
                                          <p:attrName>ppt_x</p:attrName>
                                        </p:attrNameLst>
                                      </p:cBhvr>
                                      <p:tavLst>
                                        <p:tav tm="0">
                                          <p:val>
                                            <p:strVal val="#ppt_x"/>
                                          </p:val>
                                        </p:tav>
                                        <p:tav tm="100000">
                                          <p:val>
                                            <p:strVal val="#ppt_x"/>
                                          </p:val>
                                        </p:tav>
                                      </p:tavLst>
                                    </p:anim>
                                    <p:anim calcmode="lin" valueType="num">
                                      <p:cBhvr>
                                        <p:cTn id="23" dur="1500" fill="hold"/>
                                        <p:tgtEl>
                                          <p:spTgt spid="51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500"/>
                                        <p:tgtEl>
                                          <p:spTgt spid="3"/>
                                        </p:tgtEl>
                                      </p:cBhvr>
                                    </p:animEffect>
                                    <p:anim calcmode="lin" valueType="num">
                                      <p:cBhvr>
                                        <p:cTn id="27" dur="1500" fill="hold"/>
                                        <p:tgtEl>
                                          <p:spTgt spid="3"/>
                                        </p:tgtEl>
                                        <p:attrNameLst>
                                          <p:attrName>ppt_x</p:attrName>
                                        </p:attrNameLst>
                                      </p:cBhvr>
                                      <p:tavLst>
                                        <p:tav tm="0">
                                          <p:val>
                                            <p:strVal val="#ppt_x"/>
                                          </p:val>
                                        </p:tav>
                                        <p:tav tm="100000">
                                          <p:val>
                                            <p:strVal val="#ppt_x"/>
                                          </p:val>
                                        </p:tav>
                                      </p:tavLst>
                                    </p:anim>
                                    <p:anim calcmode="lin" valueType="num">
                                      <p:cBhvr>
                                        <p:cTn id="28"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21637"/>
            <a:ext cx="3956699" cy="295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147" y="321635"/>
            <a:ext cx="3941700" cy="29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51520" y="3280723"/>
            <a:ext cx="4028707" cy="1077218"/>
          </a:xfrm>
          <a:prstGeom prst="rect">
            <a:avLst/>
          </a:prstGeom>
          <a:noFill/>
        </p:spPr>
        <p:txBody>
          <a:bodyPr wrap="square" rtlCol="0">
            <a:spAutoFit/>
          </a:bodyPr>
          <a:lstStyle/>
          <a:p>
            <a:r>
              <a:rPr lang="sv-SE" sz="1600" dirty="0" smtClean="0">
                <a:solidFill>
                  <a:schemeClr val="bg1"/>
                </a:solidFill>
              </a:rPr>
              <a:t>I början på 1940-talet tillfördes stationen</a:t>
            </a:r>
          </a:p>
          <a:p>
            <a:r>
              <a:rPr lang="sv-SE" sz="1600" dirty="0">
                <a:solidFill>
                  <a:schemeClr val="bg1"/>
                </a:solidFill>
              </a:rPr>
              <a:t>e</a:t>
            </a:r>
            <a:r>
              <a:rPr lang="sv-SE" sz="1600" dirty="0" smtClean="0">
                <a:solidFill>
                  <a:schemeClr val="bg1"/>
                </a:solidFill>
              </a:rPr>
              <a:t>n ny sändare från  svenska företaget SRT</a:t>
            </a:r>
          </a:p>
          <a:p>
            <a:r>
              <a:rPr lang="sv-SE" sz="1600" dirty="0">
                <a:solidFill>
                  <a:schemeClr val="bg1"/>
                </a:solidFill>
              </a:rPr>
              <a:t>m</a:t>
            </a:r>
            <a:r>
              <a:rPr lang="sv-SE" sz="1600" dirty="0" smtClean="0">
                <a:solidFill>
                  <a:schemeClr val="bg1"/>
                </a:solidFill>
              </a:rPr>
              <a:t>ed beteckningen: 3 kW LV-sändare m/42.</a:t>
            </a:r>
          </a:p>
          <a:p>
            <a:r>
              <a:rPr lang="sv-SE" sz="1600" dirty="0" smtClean="0">
                <a:solidFill>
                  <a:schemeClr val="bg1"/>
                </a:solidFill>
              </a:rPr>
              <a:t>Fanns kvar i marinen in på 1990-talet.</a:t>
            </a:r>
            <a:endParaRPr lang="sv-SE" sz="1600" dirty="0">
              <a:solidFill>
                <a:schemeClr val="bg1"/>
              </a:solidFill>
            </a:endParaRPr>
          </a:p>
        </p:txBody>
      </p:sp>
      <p:sp>
        <p:nvSpPr>
          <p:cNvPr id="4" name="textruta 3"/>
          <p:cNvSpPr txBox="1"/>
          <p:nvPr/>
        </p:nvSpPr>
        <p:spPr>
          <a:xfrm>
            <a:off x="4663522" y="3280723"/>
            <a:ext cx="4156950" cy="1323439"/>
          </a:xfrm>
          <a:prstGeom prst="rect">
            <a:avLst/>
          </a:prstGeom>
          <a:noFill/>
        </p:spPr>
        <p:txBody>
          <a:bodyPr wrap="square" rtlCol="0">
            <a:spAutoFit/>
          </a:bodyPr>
          <a:lstStyle/>
          <a:p>
            <a:r>
              <a:rPr lang="sv-SE" sz="1600" dirty="0" smtClean="0">
                <a:solidFill>
                  <a:schemeClr val="bg1"/>
                </a:solidFill>
              </a:rPr>
              <a:t>Typisk reservexpeditionsplats i marinen från 1950-talet.</a:t>
            </a:r>
          </a:p>
          <a:p>
            <a:r>
              <a:rPr lang="sv-SE" sz="1600" dirty="0" smtClean="0">
                <a:solidFill>
                  <a:schemeClr val="bg1"/>
                </a:solidFill>
              </a:rPr>
              <a:t>Till vänster  KV-mottagare m/50 från GEC.</a:t>
            </a:r>
          </a:p>
          <a:p>
            <a:r>
              <a:rPr lang="sv-SE" sz="1600" dirty="0" smtClean="0">
                <a:solidFill>
                  <a:schemeClr val="bg1"/>
                </a:solidFill>
              </a:rPr>
              <a:t>LV-mottagaren till höger är typ RA 117 från</a:t>
            </a:r>
          </a:p>
          <a:p>
            <a:r>
              <a:rPr lang="sv-SE" sz="1600" dirty="0" err="1" smtClean="0">
                <a:solidFill>
                  <a:schemeClr val="bg1"/>
                </a:solidFill>
              </a:rPr>
              <a:t>Racal</a:t>
            </a:r>
            <a:r>
              <a:rPr lang="sv-SE" sz="1600" dirty="0" smtClean="0">
                <a:solidFill>
                  <a:schemeClr val="bg1"/>
                </a:solidFill>
              </a:rPr>
              <a:t>.</a:t>
            </a:r>
            <a:endParaRPr lang="sv-SE" sz="1600" dirty="0">
              <a:solidFill>
                <a:schemeClr val="bg1"/>
              </a:solidFill>
            </a:endParaRPr>
          </a:p>
        </p:txBody>
      </p:sp>
      <p:sp>
        <p:nvSpPr>
          <p:cNvPr id="3" name="Platshållare för datum 2"/>
          <p:cNvSpPr>
            <a:spLocks noGrp="1"/>
          </p:cNvSpPr>
          <p:nvPr>
            <p:ph type="dt" sz="half" idx="10"/>
          </p:nvPr>
        </p:nvSpPr>
        <p:spPr/>
        <p:txBody>
          <a:bodyPr/>
          <a:lstStyle/>
          <a:p>
            <a:fld id="{7FEC60B8-6EBD-4B67-8C27-04B340532C95}"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28</a:t>
            </a:fld>
            <a:endParaRPr lang="sv-SE" dirty="0">
              <a:solidFill>
                <a:schemeClr val="bg1"/>
              </a:solidFill>
            </a:endParaRPr>
          </a:p>
        </p:txBody>
      </p:sp>
    </p:spTree>
    <p:custDataLst>
      <p:tags r:id="rId1"/>
    </p:custDataLst>
    <p:extLst>
      <p:ext uri="{BB962C8B-B14F-4D97-AF65-F5344CB8AC3E}">
        <p14:creationId xmlns:p14="http://schemas.microsoft.com/office/powerpoint/2010/main" val="1953892839"/>
      </p:ext>
    </p:extLst>
  </p:cSld>
  <p:clrMapOvr>
    <a:masterClrMapping/>
  </p:clrMapOvr>
  <mc:AlternateContent xmlns:mc="http://schemas.openxmlformats.org/markup-compatibility/2006" xmlns:p14="http://schemas.microsoft.com/office/powerpoint/2010/main">
    <mc:Choice Requires="p14">
      <p:transition spd="slow" p14:dur="2000" advTm="18917"/>
    </mc:Choice>
    <mc:Fallback xmlns="">
      <p:transition spd="slow" advTm="18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500"/>
                                        <p:tgtEl>
                                          <p:spTgt spid="7170"/>
                                        </p:tgtEl>
                                      </p:cBhvr>
                                    </p:animEffect>
                                    <p:anim calcmode="lin" valueType="num">
                                      <p:cBhvr>
                                        <p:cTn id="8" dur="1500" fill="hold"/>
                                        <p:tgtEl>
                                          <p:spTgt spid="7170"/>
                                        </p:tgtEl>
                                        <p:attrNameLst>
                                          <p:attrName>ppt_x</p:attrName>
                                        </p:attrNameLst>
                                      </p:cBhvr>
                                      <p:tavLst>
                                        <p:tav tm="0">
                                          <p:val>
                                            <p:strVal val="#ppt_x"/>
                                          </p:val>
                                        </p:tav>
                                        <p:tav tm="100000">
                                          <p:val>
                                            <p:strVal val="#ppt_x"/>
                                          </p:val>
                                        </p:tav>
                                      </p:tavLst>
                                    </p:anim>
                                    <p:anim calcmode="lin" valueType="num">
                                      <p:cBhvr>
                                        <p:cTn id="9" dur="15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500"/>
                                  </p:stCondLst>
                                  <p:childTnLst>
                                    <p:set>
                                      <p:cBhvr>
                                        <p:cTn id="18" dur="1" fill="hold">
                                          <p:stCondLst>
                                            <p:cond delay="0"/>
                                          </p:stCondLst>
                                        </p:cTn>
                                        <p:tgtEl>
                                          <p:spTgt spid="7171"/>
                                        </p:tgtEl>
                                        <p:attrNameLst>
                                          <p:attrName>style.visibility</p:attrName>
                                        </p:attrNameLst>
                                      </p:cBhvr>
                                      <p:to>
                                        <p:strVal val="visible"/>
                                      </p:to>
                                    </p:set>
                                    <p:animEffect transition="in" filter="fade">
                                      <p:cBhvr>
                                        <p:cTn id="19" dur="1500"/>
                                        <p:tgtEl>
                                          <p:spTgt spid="7171"/>
                                        </p:tgtEl>
                                      </p:cBhvr>
                                    </p:animEffect>
                                    <p:anim calcmode="lin" valueType="num">
                                      <p:cBhvr>
                                        <p:cTn id="20" dur="1500" fill="hold"/>
                                        <p:tgtEl>
                                          <p:spTgt spid="7171"/>
                                        </p:tgtEl>
                                        <p:attrNameLst>
                                          <p:attrName>ppt_x</p:attrName>
                                        </p:attrNameLst>
                                      </p:cBhvr>
                                      <p:tavLst>
                                        <p:tav tm="0">
                                          <p:val>
                                            <p:strVal val="#ppt_x"/>
                                          </p:val>
                                        </p:tav>
                                        <p:tav tm="100000">
                                          <p:val>
                                            <p:strVal val="#ppt_x"/>
                                          </p:val>
                                        </p:tav>
                                      </p:tavLst>
                                    </p:anim>
                                    <p:anim calcmode="lin" valueType="num">
                                      <p:cBhvr>
                                        <p:cTn id="21" dur="1500" fill="hold"/>
                                        <p:tgtEl>
                                          <p:spTgt spid="717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4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500"/>
                                        <p:tgtEl>
                                          <p:spTgt spid="4"/>
                                        </p:tgtEl>
                                      </p:cBhvr>
                                    </p:animEffect>
                                    <p:anim calcmode="lin" valueType="num">
                                      <p:cBhvr>
                                        <p:cTn id="25" dur="1500" fill="hold"/>
                                        <p:tgtEl>
                                          <p:spTgt spid="4"/>
                                        </p:tgtEl>
                                        <p:attrNameLst>
                                          <p:attrName>ppt_x</p:attrName>
                                        </p:attrNameLst>
                                      </p:cBhvr>
                                      <p:tavLst>
                                        <p:tav tm="0">
                                          <p:val>
                                            <p:strVal val="#ppt_x"/>
                                          </p:val>
                                        </p:tav>
                                        <p:tav tm="100000">
                                          <p:val>
                                            <p:strVal val="#ppt_x"/>
                                          </p:val>
                                        </p:tav>
                                      </p:tavLst>
                                    </p:anim>
                                    <p:anim calcmode="lin" valueType="num">
                                      <p:cBhvr>
                                        <p:cTn id="26"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t>2014-08-27</a:t>
            </a:fld>
            <a:endParaRPr lang="sv-SE"/>
          </a:p>
        </p:txBody>
      </p:sp>
      <p:sp>
        <p:nvSpPr>
          <p:cNvPr id="5" name="Platshållare för sidfot 4"/>
          <p:cNvSpPr>
            <a:spLocks noGrp="1"/>
          </p:cNvSpPr>
          <p:nvPr>
            <p:ph type="ftr" sz="quarter" idx="11"/>
          </p:nvPr>
        </p:nvSpPr>
        <p:spPr>
          <a:xfrm>
            <a:off x="2151099" y="4808406"/>
            <a:ext cx="3352800" cy="273844"/>
          </a:xfrm>
        </p:spPr>
        <p:txBody>
          <a:bodyPr/>
          <a:lstStyle/>
          <a:p>
            <a:r>
              <a:rPr lang="sv-SE" dirty="0" smtClean="0"/>
              <a:t>                    Copyright: Arne Ahlström</a:t>
            </a:r>
            <a:endParaRPr lang="sv-SE" dirty="0"/>
          </a:p>
        </p:txBody>
      </p:sp>
      <p:sp>
        <p:nvSpPr>
          <p:cNvPr id="6" name="Platshållare för bildnummer 5"/>
          <p:cNvSpPr>
            <a:spLocks noGrp="1"/>
          </p:cNvSpPr>
          <p:nvPr>
            <p:ph type="sldNum" sz="quarter" idx="12"/>
          </p:nvPr>
        </p:nvSpPr>
        <p:spPr>
          <a:xfrm>
            <a:off x="7985587" y="4791359"/>
            <a:ext cx="762000" cy="273844"/>
          </a:xfrm>
        </p:spPr>
        <p:txBody>
          <a:bodyPr/>
          <a:lstStyle/>
          <a:p>
            <a:fld id="{4E735E46-477D-43C6-9A03-3DF5CD68E4EE}" type="slidenum">
              <a:rPr lang="sv-SE" smtClean="0"/>
              <a:t>29</a:t>
            </a:fld>
            <a:endParaRPr lang="sv-SE"/>
          </a:p>
        </p:txBody>
      </p:sp>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758" y="369577"/>
            <a:ext cx="5468937"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7"/>
          <p:cNvSpPr txBox="1"/>
          <p:nvPr/>
        </p:nvSpPr>
        <p:spPr>
          <a:xfrm>
            <a:off x="213919" y="3291830"/>
            <a:ext cx="5544616" cy="1600438"/>
          </a:xfrm>
          <a:prstGeom prst="rect">
            <a:avLst/>
          </a:prstGeom>
          <a:noFill/>
        </p:spPr>
        <p:txBody>
          <a:bodyPr wrap="square" rtlCol="0">
            <a:spAutoFit/>
          </a:bodyPr>
          <a:lstStyle/>
          <a:p>
            <a:r>
              <a:rPr lang="sv-SE" sz="1400" dirty="0" smtClean="0">
                <a:solidFill>
                  <a:schemeClr val="bg1"/>
                </a:solidFill>
              </a:rPr>
              <a:t>Engelska drottningen Elisabeth II besökte Stockholmden 8 juni 1956 ombord på sitt fartyg Brittania för att möta sina kungliga släktingar i Sverige och titta på de olympiska ryttartävlingarna.</a:t>
            </a:r>
          </a:p>
          <a:p>
            <a:r>
              <a:rPr lang="sv-SE" sz="1400" dirty="0" smtClean="0">
                <a:solidFill>
                  <a:schemeClr val="bg1"/>
                </a:solidFill>
              </a:rPr>
              <a:t>Ombord fanns svensk mästerlots som skulle ta fartyget in till Skepps-</a:t>
            </a:r>
          </a:p>
          <a:p>
            <a:r>
              <a:rPr lang="sv-SE" sz="1400" dirty="0" smtClean="0">
                <a:solidFill>
                  <a:schemeClr val="bg1"/>
                </a:solidFill>
              </a:rPr>
              <a:t>bron i Stockholm. På Vaxholms radio satt den unge signalmatrosen</a:t>
            </a:r>
          </a:p>
          <a:p>
            <a:r>
              <a:rPr lang="sv-SE" sz="1400" dirty="0" smtClean="0">
                <a:solidFill>
                  <a:schemeClr val="bg1"/>
                </a:solidFill>
              </a:rPr>
              <a:t>Evert </a:t>
            </a:r>
            <a:r>
              <a:rPr lang="sv-SE" sz="1400" dirty="0" err="1" smtClean="0">
                <a:solidFill>
                  <a:schemeClr val="bg1"/>
                </a:solidFill>
              </a:rPr>
              <a:t>Tryding</a:t>
            </a:r>
            <a:r>
              <a:rPr lang="sv-SE" sz="1400" dirty="0" smtClean="0">
                <a:solidFill>
                  <a:schemeClr val="bg1"/>
                </a:solidFill>
              </a:rPr>
              <a:t> på vakt mellan </a:t>
            </a:r>
            <a:r>
              <a:rPr lang="sv-SE" sz="1400" dirty="0" err="1" smtClean="0">
                <a:solidFill>
                  <a:schemeClr val="bg1"/>
                </a:solidFill>
              </a:rPr>
              <a:t>kl</a:t>
            </a:r>
            <a:r>
              <a:rPr lang="sv-SE" sz="1400" dirty="0" smtClean="0">
                <a:solidFill>
                  <a:schemeClr val="bg1"/>
                </a:solidFill>
              </a:rPr>
              <a:t> 0400-0600, då plötsligt ”helvetet”</a:t>
            </a:r>
          </a:p>
          <a:p>
            <a:r>
              <a:rPr lang="sv-SE" sz="1400" dirty="0">
                <a:solidFill>
                  <a:schemeClr val="bg1"/>
                </a:solidFill>
              </a:rPr>
              <a:t>b</a:t>
            </a:r>
            <a:r>
              <a:rPr lang="sv-SE" sz="1400" dirty="0" smtClean="0">
                <a:solidFill>
                  <a:schemeClr val="bg1"/>
                </a:solidFill>
              </a:rPr>
              <a:t>röt loss!</a:t>
            </a:r>
            <a:endParaRPr lang="sv-SE" sz="1400" dirty="0">
              <a:solidFill>
                <a:schemeClr val="bg1"/>
              </a:solidFill>
            </a:endParaRPr>
          </a:p>
        </p:txBody>
      </p:sp>
      <p:pic>
        <p:nvPicPr>
          <p:cNvPr id="1027"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53034" y="410673"/>
            <a:ext cx="1371600"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ktangel 9"/>
          <p:cNvSpPr/>
          <p:nvPr/>
        </p:nvSpPr>
        <p:spPr>
          <a:xfrm>
            <a:off x="5953034" y="483072"/>
            <a:ext cx="3271798" cy="4062651"/>
          </a:xfrm>
          <a:prstGeom prst="rect">
            <a:avLst/>
          </a:prstGeom>
        </p:spPr>
        <p:txBody>
          <a:bodyPr wrap="square">
            <a:spAutoFit/>
          </a:bodyPr>
          <a:lstStyle/>
          <a:p>
            <a:r>
              <a:rPr lang="sv-SE" i="1" dirty="0" smtClean="0"/>
              <a:t>                         </a:t>
            </a:r>
            <a:r>
              <a:rPr lang="sv-SE" i="1" dirty="0" smtClean="0">
                <a:solidFill>
                  <a:schemeClr val="accent1"/>
                </a:solidFill>
              </a:rPr>
              <a:t>”</a:t>
            </a:r>
            <a:r>
              <a:rPr lang="sv-SE" sz="1600" i="1" dirty="0" smtClean="0">
                <a:solidFill>
                  <a:schemeClr val="bg1"/>
                </a:solidFill>
              </a:rPr>
              <a:t>Mästerlotsen hade </a:t>
            </a:r>
          </a:p>
          <a:p>
            <a:r>
              <a:rPr lang="sv-SE" sz="1600" i="1" dirty="0">
                <a:solidFill>
                  <a:schemeClr val="bg1"/>
                </a:solidFill>
              </a:rPr>
              <a:t> </a:t>
            </a:r>
            <a:r>
              <a:rPr lang="sv-SE" sz="1600" i="1" dirty="0" smtClean="0">
                <a:solidFill>
                  <a:schemeClr val="bg1"/>
                </a:solidFill>
              </a:rPr>
              <a:t>                            inte </a:t>
            </a:r>
            <a:r>
              <a:rPr lang="sv-SE" sz="1600" i="1" dirty="0">
                <a:solidFill>
                  <a:schemeClr val="bg1"/>
                </a:solidFill>
              </a:rPr>
              <a:t>lotsat </a:t>
            </a:r>
            <a:r>
              <a:rPr lang="sv-SE" sz="1600" i="1" dirty="0" smtClean="0">
                <a:solidFill>
                  <a:schemeClr val="bg1"/>
                </a:solidFill>
              </a:rPr>
              <a:t>på flera</a:t>
            </a:r>
          </a:p>
          <a:p>
            <a:r>
              <a:rPr lang="sv-SE" sz="1600" i="1" dirty="0">
                <a:solidFill>
                  <a:schemeClr val="bg1"/>
                </a:solidFill>
              </a:rPr>
              <a:t> </a:t>
            </a:r>
            <a:r>
              <a:rPr lang="sv-SE" sz="1600" i="1" dirty="0" smtClean="0">
                <a:solidFill>
                  <a:schemeClr val="bg1"/>
                </a:solidFill>
              </a:rPr>
              <a:t>                            år </a:t>
            </a:r>
            <a:r>
              <a:rPr lang="sv-SE" sz="1600" i="1" dirty="0">
                <a:solidFill>
                  <a:schemeClr val="bg1"/>
                </a:solidFill>
              </a:rPr>
              <a:t>och </a:t>
            </a:r>
            <a:r>
              <a:rPr lang="sv-SE" sz="1600" i="1" dirty="0" smtClean="0">
                <a:solidFill>
                  <a:schemeClr val="bg1"/>
                </a:solidFill>
              </a:rPr>
              <a:t>Britannia  </a:t>
            </a:r>
          </a:p>
          <a:p>
            <a:r>
              <a:rPr lang="sv-SE" sz="1600" i="1" dirty="0">
                <a:solidFill>
                  <a:schemeClr val="bg1"/>
                </a:solidFill>
              </a:rPr>
              <a:t> </a:t>
            </a:r>
            <a:r>
              <a:rPr lang="sv-SE" sz="1600" i="1" dirty="0" smtClean="0">
                <a:solidFill>
                  <a:schemeClr val="bg1"/>
                </a:solidFill>
              </a:rPr>
              <a:t>                            gick </a:t>
            </a:r>
            <a:r>
              <a:rPr lang="sv-SE" sz="1600" i="1" dirty="0">
                <a:solidFill>
                  <a:schemeClr val="bg1"/>
                </a:solidFill>
              </a:rPr>
              <a:t>på </a:t>
            </a:r>
            <a:r>
              <a:rPr lang="sv-SE" sz="1600" i="1" dirty="0" smtClean="0">
                <a:solidFill>
                  <a:schemeClr val="bg1"/>
                </a:solidFill>
              </a:rPr>
              <a:t>ett grund</a:t>
            </a:r>
            <a:r>
              <a:rPr lang="sv-SE" sz="1600" i="1" dirty="0">
                <a:solidFill>
                  <a:schemeClr val="bg1"/>
                </a:solidFill>
              </a:rPr>
              <a:t>.  </a:t>
            </a:r>
            <a:endParaRPr lang="sv-SE" sz="1600" i="1" dirty="0" smtClean="0">
              <a:solidFill>
                <a:schemeClr val="bg1"/>
              </a:solidFill>
            </a:endParaRPr>
          </a:p>
          <a:p>
            <a:r>
              <a:rPr lang="sv-SE" sz="1600" i="1" dirty="0">
                <a:solidFill>
                  <a:schemeClr val="bg1"/>
                </a:solidFill>
              </a:rPr>
              <a:t> </a:t>
            </a:r>
            <a:r>
              <a:rPr lang="sv-SE" sz="1600" i="1" dirty="0" smtClean="0">
                <a:solidFill>
                  <a:schemeClr val="bg1"/>
                </a:solidFill>
              </a:rPr>
              <a:t>                            Strax </a:t>
            </a:r>
            <a:r>
              <a:rPr lang="sv-SE" sz="1600" i="1" dirty="0">
                <a:solidFill>
                  <a:schemeClr val="bg1"/>
                </a:solidFill>
              </a:rPr>
              <a:t>efter började </a:t>
            </a:r>
            <a:endParaRPr lang="sv-SE" sz="1600" i="1" dirty="0" smtClean="0">
              <a:solidFill>
                <a:schemeClr val="bg1"/>
              </a:solidFill>
            </a:endParaRPr>
          </a:p>
          <a:p>
            <a:r>
              <a:rPr lang="sv-SE" sz="1600" i="1" dirty="0">
                <a:solidFill>
                  <a:schemeClr val="bg1"/>
                </a:solidFill>
              </a:rPr>
              <a:t> </a:t>
            </a:r>
            <a:r>
              <a:rPr lang="sv-SE" sz="1600" i="1" dirty="0" smtClean="0">
                <a:solidFill>
                  <a:schemeClr val="bg1"/>
                </a:solidFill>
              </a:rPr>
              <a:t>                           det </a:t>
            </a:r>
            <a:r>
              <a:rPr lang="sv-SE" sz="1600" i="1" dirty="0">
                <a:solidFill>
                  <a:schemeClr val="bg1"/>
                </a:solidFill>
              </a:rPr>
              <a:t>ropa på alla </a:t>
            </a:r>
            <a:r>
              <a:rPr lang="sv-SE" sz="1600" i="1" dirty="0" err="1" smtClean="0">
                <a:solidFill>
                  <a:schemeClr val="bg1"/>
                </a:solidFill>
              </a:rPr>
              <a:t>ra</a:t>
            </a:r>
            <a:r>
              <a:rPr lang="sv-SE" sz="1600" i="1" dirty="0" smtClean="0">
                <a:solidFill>
                  <a:schemeClr val="bg1"/>
                </a:solidFill>
              </a:rPr>
              <a:t>- </a:t>
            </a:r>
            <a:r>
              <a:rPr lang="sv-SE" sz="1600" i="1" dirty="0" err="1" smtClean="0">
                <a:solidFill>
                  <a:schemeClr val="bg1"/>
                </a:solidFill>
              </a:rPr>
              <a:t>diokanalerna</a:t>
            </a:r>
            <a:r>
              <a:rPr lang="sv-SE" sz="1600" i="1" dirty="0">
                <a:solidFill>
                  <a:schemeClr val="bg1"/>
                </a:solidFill>
              </a:rPr>
              <a:t>, teleprintern rasslade och </a:t>
            </a:r>
            <a:r>
              <a:rPr lang="sv-SE" sz="1600" i="1" dirty="0" smtClean="0">
                <a:solidFill>
                  <a:schemeClr val="bg1"/>
                </a:solidFill>
              </a:rPr>
              <a:t>telefonerna </a:t>
            </a:r>
            <a:r>
              <a:rPr lang="sv-SE" sz="1600" i="1" dirty="0">
                <a:solidFill>
                  <a:schemeClr val="bg1"/>
                </a:solidFill>
              </a:rPr>
              <a:t>ringde och det </a:t>
            </a:r>
            <a:r>
              <a:rPr lang="sv-SE" sz="1600" i="1" dirty="0" smtClean="0">
                <a:solidFill>
                  <a:schemeClr val="bg1"/>
                </a:solidFill>
              </a:rPr>
              <a:t>dröj- de </a:t>
            </a:r>
            <a:r>
              <a:rPr lang="sv-SE" sz="1600" i="1" dirty="0">
                <a:solidFill>
                  <a:schemeClr val="bg1"/>
                </a:solidFill>
              </a:rPr>
              <a:t>innan </a:t>
            </a:r>
            <a:r>
              <a:rPr lang="sv-SE" sz="1600" i="1" dirty="0" smtClean="0">
                <a:solidFill>
                  <a:schemeClr val="bg1"/>
                </a:solidFill>
              </a:rPr>
              <a:t>förstärkningen </a:t>
            </a:r>
            <a:r>
              <a:rPr lang="sv-SE" sz="1600" i="1" dirty="0">
                <a:solidFill>
                  <a:schemeClr val="bg1"/>
                </a:solidFill>
              </a:rPr>
              <a:t>som sov kom till </a:t>
            </a:r>
            <a:r>
              <a:rPr lang="sv-SE" sz="1600" i="1" dirty="0" smtClean="0">
                <a:solidFill>
                  <a:schemeClr val="bg1"/>
                </a:solidFill>
              </a:rPr>
              <a:t>undsättning</a:t>
            </a:r>
            <a:r>
              <a:rPr lang="sv-SE" sz="1600" i="1" dirty="0">
                <a:solidFill>
                  <a:schemeClr val="bg1"/>
                </a:solidFill>
              </a:rPr>
              <a:t>. </a:t>
            </a:r>
            <a:r>
              <a:rPr lang="sv-SE" sz="1600" i="1" dirty="0" smtClean="0">
                <a:solidFill>
                  <a:schemeClr val="bg1"/>
                </a:solidFill>
              </a:rPr>
              <a:t> Britannia kom </a:t>
            </a:r>
            <a:r>
              <a:rPr lang="sv-SE" sz="1600" i="1" dirty="0">
                <a:solidFill>
                  <a:schemeClr val="bg1"/>
                </a:solidFill>
              </a:rPr>
              <a:t>loss och forcerade med </a:t>
            </a:r>
            <a:r>
              <a:rPr lang="sv-SE" sz="1600" i="1" dirty="0" smtClean="0">
                <a:solidFill>
                  <a:schemeClr val="bg1"/>
                </a:solidFill>
              </a:rPr>
              <a:t>jagar -</a:t>
            </a:r>
            <a:r>
              <a:rPr lang="sv-SE" sz="1600" i="1" dirty="0" err="1" smtClean="0">
                <a:solidFill>
                  <a:schemeClr val="bg1"/>
                </a:solidFill>
              </a:rPr>
              <a:t>na</a:t>
            </a:r>
            <a:r>
              <a:rPr lang="sv-SE" sz="1600" i="1" dirty="0" smtClean="0">
                <a:solidFill>
                  <a:schemeClr val="bg1"/>
                </a:solidFill>
              </a:rPr>
              <a:t> </a:t>
            </a:r>
            <a:r>
              <a:rPr lang="sv-SE" sz="1600" i="1" dirty="0">
                <a:solidFill>
                  <a:schemeClr val="bg1"/>
                </a:solidFill>
              </a:rPr>
              <a:t>för att hålla tidplanen. Massor av bryggor längs farleden </a:t>
            </a:r>
            <a:r>
              <a:rPr lang="sv-SE" sz="1600" i="1" dirty="0" smtClean="0">
                <a:solidFill>
                  <a:schemeClr val="bg1"/>
                </a:solidFill>
              </a:rPr>
              <a:t>förstör -des</a:t>
            </a:r>
            <a:r>
              <a:rPr lang="sv-SE" sz="1600" i="1" dirty="0">
                <a:solidFill>
                  <a:schemeClr val="bg1"/>
                </a:solidFill>
              </a:rPr>
              <a:t>”. </a:t>
            </a:r>
            <a:r>
              <a:rPr lang="sv-SE" sz="1600" dirty="0">
                <a:solidFill>
                  <a:schemeClr val="bg1"/>
                </a:solidFill>
              </a:rPr>
              <a:t> </a:t>
            </a:r>
            <a:r>
              <a:rPr lang="sv-SE" sz="1600" dirty="0" smtClean="0">
                <a:solidFill>
                  <a:schemeClr val="bg1"/>
                </a:solidFill>
              </a:rPr>
              <a:t> </a:t>
            </a:r>
          </a:p>
          <a:p>
            <a:r>
              <a:rPr lang="sv-SE" sz="1600" dirty="0" smtClean="0">
                <a:solidFill>
                  <a:schemeClr val="bg1"/>
                </a:solidFill>
              </a:rPr>
              <a:t> </a:t>
            </a:r>
          </a:p>
          <a:p>
            <a:r>
              <a:rPr lang="sv-SE" sz="1600" dirty="0" smtClean="0">
                <a:solidFill>
                  <a:schemeClr val="bg1"/>
                </a:solidFill>
              </a:rPr>
              <a:t> </a:t>
            </a:r>
            <a:endParaRPr lang="sv-SE" dirty="0">
              <a:solidFill>
                <a:schemeClr val="bg1"/>
              </a:solidFill>
            </a:endParaRPr>
          </a:p>
        </p:txBody>
      </p:sp>
      <p:sp>
        <p:nvSpPr>
          <p:cNvPr id="11" name="textruta 10"/>
          <p:cNvSpPr txBox="1"/>
          <p:nvPr/>
        </p:nvSpPr>
        <p:spPr>
          <a:xfrm>
            <a:off x="378768" y="515845"/>
            <a:ext cx="3473152" cy="1169551"/>
          </a:xfrm>
          <a:prstGeom prst="rect">
            <a:avLst/>
          </a:prstGeom>
          <a:noFill/>
        </p:spPr>
        <p:txBody>
          <a:bodyPr wrap="square" rtlCol="0">
            <a:spAutoFit/>
          </a:bodyPr>
          <a:lstStyle/>
          <a:p>
            <a:r>
              <a:rPr lang="sv-SE" sz="1400" b="1" dirty="0">
                <a:solidFill>
                  <a:schemeClr val="bg1"/>
                </a:solidFill>
                <a:latin typeface="Garamond" panose="02020404030301010803" pitchFamily="18" charset="0"/>
              </a:rPr>
              <a:t>xxx </a:t>
            </a:r>
            <a:r>
              <a:rPr lang="sv-SE" sz="1400" b="1" dirty="0" err="1">
                <a:solidFill>
                  <a:schemeClr val="bg1"/>
                </a:solidFill>
                <a:latin typeface="Garamond" panose="02020404030301010803" pitchFamily="18" charset="0"/>
              </a:rPr>
              <a:t>xxx</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xxx</a:t>
            </a:r>
            <a:r>
              <a:rPr lang="sv-SE" sz="1400" b="1" dirty="0">
                <a:solidFill>
                  <a:schemeClr val="bg1"/>
                </a:solidFill>
                <a:latin typeface="Garamond" panose="02020404030301010803" pitchFamily="18" charset="0"/>
              </a:rPr>
              <a:t> = </a:t>
            </a:r>
            <a:r>
              <a:rPr lang="sv-SE" sz="1400" b="1" dirty="0" err="1">
                <a:solidFill>
                  <a:schemeClr val="bg1"/>
                </a:solidFill>
                <a:latin typeface="Garamond" panose="02020404030301010803" pitchFamily="18" charset="0"/>
              </a:rPr>
              <a:t>saf</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saf</a:t>
            </a:r>
            <a:r>
              <a:rPr lang="sv-SE" sz="1400" b="1" dirty="0">
                <a:solidFill>
                  <a:schemeClr val="bg1"/>
                </a:solidFill>
                <a:latin typeface="Garamond" panose="02020404030301010803" pitchFamily="18" charset="0"/>
              </a:rPr>
              <a:t> de </a:t>
            </a:r>
            <a:r>
              <a:rPr lang="sv-SE" sz="1400" b="1" dirty="0" err="1">
                <a:solidFill>
                  <a:schemeClr val="bg1"/>
                </a:solidFill>
                <a:latin typeface="Garamond" panose="02020404030301010803" pitchFamily="18" charset="0"/>
              </a:rPr>
              <a:t>gqxc</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gqxc</a:t>
            </a:r>
            <a:r>
              <a:rPr lang="sv-SE" sz="1400" b="1" dirty="0">
                <a:solidFill>
                  <a:schemeClr val="bg1"/>
                </a:solidFill>
                <a:latin typeface="Garamond" panose="02020404030301010803" pitchFamily="18" charset="0"/>
              </a:rPr>
              <a:t> = </a:t>
            </a:r>
            <a:r>
              <a:rPr lang="sv-SE" sz="1400" b="1" dirty="0" err="1">
                <a:solidFill>
                  <a:schemeClr val="bg1"/>
                </a:solidFill>
                <a:latin typeface="Garamond" panose="02020404030301010803" pitchFamily="18" charset="0"/>
              </a:rPr>
              <a:t>hmy</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britannia</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aground</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but</a:t>
            </a:r>
            <a:r>
              <a:rPr lang="sv-SE" sz="1400" b="1" dirty="0">
                <a:solidFill>
                  <a:schemeClr val="bg1"/>
                </a:solidFill>
                <a:latin typeface="Garamond" panose="02020404030301010803" pitchFamily="18" charset="0"/>
              </a:rPr>
              <a:t> no imminent </a:t>
            </a:r>
            <a:r>
              <a:rPr lang="sv-SE" sz="1400" b="1" dirty="0" err="1">
                <a:solidFill>
                  <a:schemeClr val="bg1"/>
                </a:solidFill>
                <a:latin typeface="Garamond" panose="02020404030301010803" pitchFamily="18" charset="0"/>
              </a:rPr>
              <a:t>danger</a:t>
            </a:r>
            <a:r>
              <a:rPr lang="sv-SE" sz="1400" b="1" dirty="0">
                <a:solidFill>
                  <a:schemeClr val="bg1"/>
                </a:solidFill>
                <a:latin typeface="Garamond" panose="02020404030301010803" pitchFamily="18" charset="0"/>
              </a:rPr>
              <a:t> = </a:t>
            </a:r>
            <a:r>
              <a:rPr lang="sv-SE" sz="1400" b="1" dirty="0" err="1">
                <a:solidFill>
                  <a:schemeClr val="bg1"/>
                </a:solidFill>
                <a:latin typeface="Garamond" panose="02020404030301010803" pitchFamily="18" charset="0"/>
              </a:rPr>
              <a:t>trying</a:t>
            </a:r>
            <a:r>
              <a:rPr lang="sv-SE" sz="1400" b="1" dirty="0">
                <a:solidFill>
                  <a:schemeClr val="bg1"/>
                </a:solidFill>
                <a:latin typeface="Garamond" panose="02020404030301010803" pitchFamily="18" charset="0"/>
              </a:rPr>
              <a:t> get </a:t>
            </a:r>
            <a:r>
              <a:rPr lang="sv-SE" sz="1400" b="1" dirty="0" err="1">
                <a:solidFill>
                  <a:schemeClr val="bg1"/>
                </a:solidFill>
                <a:latin typeface="Garamond" panose="02020404030301010803" pitchFamily="18" charset="0"/>
              </a:rPr>
              <a:t>free</a:t>
            </a:r>
            <a:r>
              <a:rPr lang="sv-SE" sz="1400" b="1" dirty="0">
                <a:solidFill>
                  <a:schemeClr val="bg1"/>
                </a:solidFill>
                <a:latin typeface="Garamond" panose="02020404030301010803" pitchFamily="18" charset="0"/>
              </a:rPr>
              <a:t> by </a:t>
            </a:r>
            <a:r>
              <a:rPr lang="sv-SE" sz="1400" b="1" dirty="0" err="1">
                <a:solidFill>
                  <a:schemeClr val="bg1"/>
                </a:solidFill>
                <a:latin typeface="Garamond" panose="02020404030301010803" pitchFamily="18" charset="0"/>
              </a:rPr>
              <a:t>own</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means</a:t>
            </a:r>
            <a:r>
              <a:rPr lang="sv-SE" sz="1400" b="1" dirty="0">
                <a:solidFill>
                  <a:schemeClr val="bg1"/>
                </a:solidFill>
                <a:latin typeface="Garamond" panose="02020404030301010803" pitchFamily="18" charset="0"/>
              </a:rPr>
              <a:t> = master +k</a:t>
            </a:r>
          </a:p>
          <a:p>
            <a:endParaRPr lang="sv-SE" sz="1400" b="1" dirty="0">
              <a:solidFill>
                <a:schemeClr val="bg1"/>
              </a:solidFill>
              <a:latin typeface="Garamond" panose="02020404030301010803" pitchFamily="18" charset="0"/>
            </a:endParaRPr>
          </a:p>
        </p:txBody>
      </p:sp>
      <p:sp>
        <p:nvSpPr>
          <p:cNvPr id="14" name="textruta 13"/>
          <p:cNvSpPr txBox="1"/>
          <p:nvPr/>
        </p:nvSpPr>
        <p:spPr>
          <a:xfrm>
            <a:off x="395742" y="2331100"/>
            <a:ext cx="3536776" cy="584775"/>
          </a:xfrm>
          <a:prstGeom prst="rect">
            <a:avLst/>
          </a:prstGeom>
          <a:noFill/>
        </p:spPr>
        <p:txBody>
          <a:bodyPr wrap="square" rtlCol="0">
            <a:spAutoFit/>
          </a:bodyPr>
          <a:lstStyle/>
          <a:p>
            <a:r>
              <a:rPr lang="sv-SE" sz="1400" b="1" dirty="0" err="1">
                <a:solidFill>
                  <a:schemeClr val="bg1"/>
                </a:solidFill>
                <a:latin typeface="Garamond" panose="02020404030301010803" pitchFamily="18" charset="0"/>
              </a:rPr>
              <a:t>gqxc</a:t>
            </a:r>
            <a:r>
              <a:rPr lang="sv-SE" sz="1400" b="1" dirty="0">
                <a:solidFill>
                  <a:schemeClr val="bg1"/>
                </a:solidFill>
                <a:latin typeface="Garamond" panose="02020404030301010803" pitchFamily="18" charset="0"/>
              </a:rPr>
              <a:t> de </a:t>
            </a:r>
            <a:r>
              <a:rPr lang="sv-SE" sz="1400" b="1" dirty="0" err="1">
                <a:solidFill>
                  <a:schemeClr val="bg1"/>
                </a:solidFill>
                <a:latin typeface="Garamond" panose="02020404030301010803" pitchFamily="18" charset="0"/>
              </a:rPr>
              <a:t>saf</a:t>
            </a:r>
            <a:r>
              <a:rPr lang="sv-SE" sz="1400" b="1" dirty="0">
                <a:solidFill>
                  <a:schemeClr val="bg1"/>
                </a:solidFill>
                <a:latin typeface="Garamond" panose="02020404030301010803" pitchFamily="18" charset="0"/>
              </a:rPr>
              <a:t> = gm </a:t>
            </a:r>
            <a:r>
              <a:rPr lang="sv-SE" sz="1400" b="1" dirty="0" err="1">
                <a:solidFill>
                  <a:schemeClr val="bg1"/>
                </a:solidFill>
                <a:latin typeface="Garamond" panose="02020404030301010803" pitchFamily="18" charset="0"/>
              </a:rPr>
              <a:t>es</a:t>
            </a:r>
            <a:r>
              <a:rPr lang="sv-SE" sz="1400" b="1" dirty="0">
                <a:solidFill>
                  <a:schemeClr val="bg1"/>
                </a:solidFill>
                <a:latin typeface="Garamond" panose="02020404030301010803" pitchFamily="18" charset="0"/>
              </a:rPr>
              <a:t> </a:t>
            </a:r>
            <a:r>
              <a:rPr lang="sv-SE" sz="1400" b="1" dirty="0" err="1">
                <a:solidFill>
                  <a:schemeClr val="bg1"/>
                </a:solidFill>
                <a:latin typeface="Garamond" panose="02020404030301010803" pitchFamily="18" charset="0"/>
              </a:rPr>
              <a:t>qsl</a:t>
            </a:r>
            <a:r>
              <a:rPr lang="sv-SE" sz="1400" b="1" dirty="0">
                <a:solidFill>
                  <a:schemeClr val="bg1"/>
                </a:solidFill>
                <a:latin typeface="Garamond" panose="02020404030301010803" pitchFamily="18" charset="0"/>
              </a:rPr>
              <a:t> = </a:t>
            </a:r>
            <a:r>
              <a:rPr lang="sv-SE" sz="1400" b="1" dirty="0" err="1">
                <a:solidFill>
                  <a:schemeClr val="bg1"/>
                </a:solidFill>
                <a:latin typeface="Garamond" panose="02020404030301010803" pitchFamily="18" charset="0"/>
              </a:rPr>
              <a:t>qru</a:t>
            </a:r>
            <a:r>
              <a:rPr lang="sv-SE" sz="1400" b="1" dirty="0">
                <a:solidFill>
                  <a:schemeClr val="bg1"/>
                </a:solidFill>
                <a:latin typeface="Garamond" panose="02020404030301010803" pitchFamily="18" charset="0"/>
              </a:rPr>
              <a:t>? OK?</a:t>
            </a:r>
          </a:p>
          <a:p>
            <a:endParaRPr lang="sv-SE" dirty="0">
              <a:solidFill>
                <a:schemeClr val="bg1"/>
              </a:solidFill>
              <a:latin typeface="Garamond" panose="02020404030301010803" pitchFamily="18" charset="0"/>
            </a:endParaRPr>
          </a:p>
        </p:txBody>
      </p:sp>
      <p:pic>
        <p:nvPicPr>
          <p:cNvPr id="102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7499" y="2331100"/>
            <a:ext cx="14573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ruta 17"/>
          <p:cNvSpPr txBox="1"/>
          <p:nvPr/>
        </p:nvSpPr>
        <p:spPr>
          <a:xfrm>
            <a:off x="395742" y="2915875"/>
            <a:ext cx="1816968" cy="307777"/>
          </a:xfrm>
          <a:prstGeom prst="rect">
            <a:avLst/>
          </a:prstGeom>
          <a:noFill/>
        </p:spPr>
        <p:txBody>
          <a:bodyPr wrap="square" rtlCol="0">
            <a:spAutoFit/>
          </a:bodyPr>
          <a:lstStyle/>
          <a:p>
            <a:r>
              <a:rPr lang="sv-SE" sz="1400" b="1" dirty="0">
                <a:solidFill>
                  <a:schemeClr val="bg1"/>
                </a:solidFill>
                <a:latin typeface="Garamond" panose="02020404030301010803" pitchFamily="18" charset="0"/>
              </a:rPr>
              <a:t>de </a:t>
            </a:r>
            <a:r>
              <a:rPr lang="sv-SE" sz="1400" b="1" dirty="0" err="1">
                <a:solidFill>
                  <a:schemeClr val="bg1"/>
                </a:solidFill>
                <a:latin typeface="Garamond" panose="02020404030301010803" pitchFamily="18" charset="0"/>
              </a:rPr>
              <a:t>saf</a:t>
            </a:r>
            <a:r>
              <a:rPr lang="sv-SE" sz="1400" b="1" dirty="0">
                <a:solidFill>
                  <a:schemeClr val="bg1"/>
                </a:solidFill>
                <a:latin typeface="Garamond" panose="02020404030301010803" pitchFamily="18" charset="0"/>
              </a:rPr>
              <a:t> = ok gm</a:t>
            </a:r>
          </a:p>
        </p:txBody>
      </p:sp>
      <p:sp>
        <p:nvSpPr>
          <p:cNvPr id="7" name="textruta 6"/>
          <p:cNvSpPr txBox="1"/>
          <p:nvPr/>
        </p:nvSpPr>
        <p:spPr>
          <a:xfrm>
            <a:off x="3932518" y="2946653"/>
            <a:ext cx="1671723" cy="307777"/>
          </a:xfrm>
          <a:prstGeom prst="rect">
            <a:avLst/>
          </a:prstGeom>
          <a:noFill/>
        </p:spPr>
        <p:txBody>
          <a:bodyPr wrap="square" rtlCol="0">
            <a:spAutoFit/>
          </a:bodyPr>
          <a:lstStyle/>
          <a:p>
            <a:r>
              <a:rPr lang="sv-SE" sz="1400" b="1" dirty="0">
                <a:solidFill>
                  <a:schemeClr val="bg1"/>
                </a:solidFill>
                <a:latin typeface="Garamond" panose="02020404030301010803" pitchFamily="18" charset="0"/>
              </a:rPr>
              <a:t>d</a:t>
            </a:r>
            <a:r>
              <a:rPr lang="sv-SE" sz="1400" b="1" dirty="0" smtClean="0">
                <a:solidFill>
                  <a:schemeClr val="bg1"/>
                </a:solidFill>
                <a:latin typeface="Garamond" panose="02020404030301010803" pitchFamily="18" charset="0"/>
              </a:rPr>
              <a:t>e </a:t>
            </a:r>
            <a:r>
              <a:rPr lang="sv-SE" sz="1400" b="1" dirty="0" err="1" smtClean="0">
                <a:solidFill>
                  <a:schemeClr val="bg1"/>
                </a:solidFill>
                <a:latin typeface="Garamond" panose="02020404030301010803" pitchFamily="18" charset="0"/>
              </a:rPr>
              <a:t>gqxc</a:t>
            </a:r>
            <a:r>
              <a:rPr lang="sv-SE" sz="1400" b="1" dirty="0" smtClean="0">
                <a:solidFill>
                  <a:schemeClr val="bg1"/>
                </a:solidFill>
                <a:latin typeface="Garamond" panose="02020404030301010803" pitchFamily="18" charset="0"/>
              </a:rPr>
              <a:t> = tu gm </a:t>
            </a:r>
            <a:r>
              <a:rPr lang="sv-SE" sz="1400" b="1" dirty="0" err="1" smtClean="0">
                <a:solidFill>
                  <a:schemeClr val="bg1"/>
                </a:solidFill>
                <a:latin typeface="Garamond" panose="02020404030301010803" pitchFamily="18" charset="0"/>
              </a:rPr>
              <a:t>ee</a:t>
            </a:r>
            <a:endParaRPr lang="sv-SE" sz="1400" b="1" dirty="0">
              <a:solidFill>
                <a:schemeClr val="bg1"/>
              </a:solidFill>
              <a:latin typeface="Garamond" panose="02020404030301010803" pitchFamily="18" charset="0"/>
            </a:endParaRPr>
          </a:p>
        </p:txBody>
      </p:sp>
      <p:pic>
        <p:nvPicPr>
          <p:cNvPr id="22" name="SAF281t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5498822" y="4804320"/>
            <a:ext cx="235286" cy="235286"/>
          </a:xfrm>
          <a:prstGeom prst="rect">
            <a:avLst/>
          </a:prstGeom>
        </p:spPr>
      </p:pic>
      <p:pic>
        <p:nvPicPr>
          <p:cNvPr id="23" name="SAF28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5968032" y="4794969"/>
            <a:ext cx="235285" cy="235285"/>
          </a:xfrm>
          <a:prstGeom prst="rect">
            <a:avLst/>
          </a:prstGeom>
        </p:spPr>
      </p:pic>
      <p:pic>
        <p:nvPicPr>
          <p:cNvPr id="24" name="SAF283.wav">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6465131" y="4806814"/>
            <a:ext cx="242935" cy="242935"/>
          </a:xfrm>
          <a:prstGeom prst="rect">
            <a:avLst/>
          </a:prstGeom>
        </p:spPr>
      </p:pic>
      <p:pic>
        <p:nvPicPr>
          <p:cNvPr id="25" name="SAF284.wav">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flipV="1">
            <a:off x="6987477" y="4806814"/>
            <a:ext cx="232792" cy="232792"/>
          </a:xfrm>
          <a:prstGeom prst="rect">
            <a:avLst/>
          </a:prstGeom>
        </p:spPr>
      </p:pic>
      <p:pic>
        <p:nvPicPr>
          <p:cNvPr id="26" name="SAF285.wav">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7588933" y="4816567"/>
            <a:ext cx="260563" cy="260563"/>
          </a:xfrm>
          <a:prstGeom prst="rect">
            <a:avLst/>
          </a:prstGeom>
        </p:spPr>
      </p:pic>
      <p:pic>
        <p:nvPicPr>
          <p:cNvPr id="27" name="SAF286.wav">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flipV="1">
            <a:off x="8065067" y="4777463"/>
            <a:ext cx="229610" cy="229610"/>
          </a:xfrm>
          <a:prstGeom prst="rect">
            <a:avLst/>
          </a:prstGeom>
        </p:spPr>
      </p:pic>
    </p:spTree>
    <p:custDataLst>
      <p:tags r:id="rId1"/>
    </p:custDataLst>
    <p:extLst>
      <p:ext uri="{BB962C8B-B14F-4D97-AF65-F5344CB8AC3E}">
        <p14:creationId xmlns:p14="http://schemas.microsoft.com/office/powerpoint/2010/main" val="1892220601"/>
      </p:ext>
    </p:extLst>
  </p:cSld>
  <p:clrMapOvr>
    <a:masterClrMapping/>
  </p:clrMapOvr>
  <mc:AlternateContent xmlns:mc="http://schemas.openxmlformats.org/markup-compatibility/2006" xmlns:p14="http://schemas.microsoft.com/office/powerpoint/2010/main">
    <mc:Choice Requires="p14">
      <p:transition spd="slow" p14:dur="2000" advTm="178475"/>
    </mc:Choice>
    <mc:Fallback xmlns="">
      <p:transition spd="slow" advTm="1784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1940" fill="hold"/>
                                        <p:tgtEl>
                                          <p:spTgt spid="22"/>
                                        </p:tgtEl>
                                      </p:cBhvr>
                                    </p:cmd>
                                  </p:childTnLst>
                                </p:cTn>
                              </p:par>
                              <p:par>
                                <p:cTn id="35" presetID="42" presetClass="entr" presetSubtype="0" fill="hold" grpId="0" nodeType="withEffect">
                                  <p:stCondLst>
                                    <p:cond delay="2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91940"/>
                            </p:stCondLst>
                            <p:childTnLst>
                              <p:par>
                                <p:cTn id="41" presetID="1" presetClass="mediacall" presetSubtype="0" fill="hold" nodeType="afterEffect">
                                  <p:stCondLst>
                                    <p:cond delay="1250"/>
                                  </p:stCondLst>
                                  <p:childTnLst>
                                    <p:cmd type="call" cmd="playFrom(0.0)">
                                      <p:cBhvr>
                                        <p:cTn id="42" dur="20380" fill="hold"/>
                                        <p:tgtEl>
                                          <p:spTgt spid="23"/>
                                        </p:tgtEl>
                                      </p:cBhvr>
                                    </p:cmd>
                                  </p:childTnLst>
                                </p:cTn>
                              </p:par>
                              <p:par>
                                <p:cTn id="43" presetID="42" presetClass="entr" presetSubtype="0" fill="hold" grpId="0" nodeType="withEffect">
                                  <p:stCondLst>
                                    <p:cond delay="225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113570"/>
                            </p:stCondLst>
                            <p:childTnLst>
                              <p:par>
                                <p:cTn id="49" presetID="1" presetClass="mediacall" presetSubtype="0" fill="hold" nodeType="afterEffect">
                                  <p:stCondLst>
                                    <p:cond delay="1000"/>
                                  </p:stCondLst>
                                  <p:childTnLst>
                                    <p:cmd type="call" cmd="playFrom(0.0)">
                                      <p:cBhvr>
                                        <p:cTn id="50" dur="9900" fill="hold"/>
                                        <p:tgtEl>
                                          <p:spTgt spid="24"/>
                                        </p:tgtEl>
                                      </p:cBhvr>
                                    </p:cmd>
                                  </p:childTnLst>
                                </p:cTn>
                              </p:par>
                              <p:par>
                                <p:cTn id="51" presetID="42" presetClass="entr" presetSubtype="0" fill="hold" nodeType="withEffect">
                                  <p:stCondLst>
                                    <p:cond delay="2000"/>
                                  </p:stCondLst>
                                  <p:childTnLst>
                                    <p:set>
                                      <p:cBhvr>
                                        <p:cTn id="52" dur="1" fill="hold">
                                          <p:stCondLst>
                                            <p:cond delay="0"/>
                                          </p:stCondLst>
                                        </p:cTn>
                                        <p:tgtEl>
                                          <p:spTgt spid="1028"/>
                                        </p:tgtEl>
                                        <p:attrNameLst>
                                          <p:attrName>style.visibility</p:attrName>
                                        </p:attrNameLst>
                                      </p:cBhvr>
                                      <p:to>
                                        <p:strVal val="visible"/>
                                      </p:to>
                                    </p:set>
                                    <p:animEffect transition="in" filter="fade">
                                      <p:cBhvr>
                                        <p:cTn id="53" dur="1000"/>
                                        <p:tgtEl>
                                          <p:spTgt spid="1028"/>
                                        </p:tgtEl>
                                      </p:cBhvr>
                                    </p:animEffect>
                                    <p:anim calcmode="lin" valueType="num">
                                      <p:cBhvr>
                                        <p:cTn id="54" dur="1000" fill="hold"/>
                                        <p:tgtEl>
                                          <p:spTgt spid="1028"/>
                                        </p:tgtEl>
                                        <p:attrNameLst>
                                          <p:attrName>ppt_x</p:attrName>
                                        </p:attrNameLst>
                                      </p:cBhvr>
                                      <p:tavLst>
                                        <p:tav tm="0">
                                          <p:val>
                                            <p:strVal val="#ppt_x"/>
                                          </p:val>
                                        </p:tav>
                                        <p:tav tm="100000">
                                          <p:val>
                                            <p:strVal val="#ppt_x"/>
                                          </p:val>
                                        </p:tav>
                                      </p:tavLst>
                                    </p:anim>
                                    <p:anim calcmode="lin" valueType="num">
                                      <p:cBhvr>
                                        <p:cTn id="55" dur="1000" fill="hold"/>
                                        <p:tgtEl>
                                          <p:spTgt spid="1028"/>
                                        </p:tgtEl>
                                        <p:attrNameLst>
                                          <p:attrName>ppt_y</p:attrName>
                                        </p:attrNameLst>
                                      </p:cBhvr>
                                      <p:tavLst>
                                        <p:tav tm="0">
                                          <p:val>
                                            <p:strVal val="#ppt_y+.1"/>
                                          </p:val>
                                        </p:tav>
                                        <p:tav tm="100000">
                                          <p:val>
                                            <p:strVal val="#ppt_y"/>
                                          </p:val>
                                        </p:tav>
                                      </p:tavLst>
                                    </p:anim>
                                  </p:childTnLst>
                                </p:cTn>
                              </p:par>
                            </p:childTnLst>
                          </p:cTn>
                        </p:par>
                        <p:par>
                          <p:cTn id="56" fill="hold">
                            <p:stCondLst>
                              <p:cond delay="124470"/>
                            </p:stCondLst>
                            <p:childTnLst>
                              <p:par>
                                <p:cTn id="57" presetID="1" presetClass="mediacall" presetSubtype="0" fill="hold" nodeType="afterEffect">
                                  <p:stCondLst>
                                    <p:cond delay="1000"/>
                                  </p:stCondLst>
                                  <p:childTnLst>
                                    <p:cmd type="call" cmd="playFrom(0.0)">
                                      <p:cBhvr>
                                        <p:cTn id="58" dur="7420" fill="hold"/>
                                        <p:tgtEl>
                                          <p:spTgt spid="25"/>
                                        </p:tgtEl>
                                      </p:cBhvr>
                                    </p:cmd>
                                  </p:childTnLst>
                                </p:cTn>
                              </p:par>
                              <p:par>
                                <p:cTn id="59" presetID="42" presetClass="entr" presetSubtype="0" fill="hold" grpId="0" nodeType="withEffect">
                                  <p:stCondLst>
                                    <p:cond delay="200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par>
                          <p:cTn id="64" fill="hold">
                            <p:stCondLst>
                              <p:cond delay="132890"/>
                            </p:stCondLst>
                            <p:childTnLst>
                              <p:par>
                                <p:cTn id="65" presetID="1" presetClass="mediacall" presetSubtype="0" fill="hold" nodeType="afterEffect">
                                  <p:stCondLst>
                                    <p:cond delay="1250"/>
                                  </p:stCondLst>
                                  <p:childTnLst>
                                    <p:cmd type="call" cmd="playFrom(0.0)">
                                      <p:cBhvr>
                                        <p:cTn id="66" dur="10740" fill="hold"/>
                                        <p:tgtEl>
                                          <p:spTgt spid="26"/>
                                        </p:tgtEl>
                                      </p:cBhvr>
                                    </p:cmd>
                                  </p:childTnLst>
                                </p:cTn>
                              </p:par>
                              <p:par>
                                <p:cTn id="67" presetID="42" presetClass="entr" presetSubtype="0" fill="hold" grpId="0" nodeType="withEffect">
                                  <p:stCondLst>
                                    <p:cond delay="20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par>
                          <p:cTn id="72" fill="hold">
                            <p:stCondLst>
                              <p:cond delay="144880"/>
                            </p:stCondLst>
                            <p:childTnLst>
                              <p:par>
                                <p:cTn id="73" presetID="1" presetClass="mediacall" presetSubtype="0" fill="hold" nodeType="afterEffect">
                                  <p:stCondLst>
                                    <p:cond delay="500"/>
                                  </p:stCondLst>
                                  <p:childTnLst>
                                    <p:cmd type="call" cmd="playFrom(0.0)">
                                      <p:cBhvr>
                                        <p:cTn id="74" dur="34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2"/>
                </p:tgtEl>
              </p:cMediaNode>
            </p:audio>
            <p:audio>
              <p:cMediaNode vol="80000">
                <p:cTn id="76" fill="hold" display="0">
                  <p:stCondLst>
                    <p:cond delay="indefinite"/>
                  </p:stCondLst>
                  <p:endCondLst>
                    <p:cond evt="onStopAudio" delay="0">
                      <p:tgtEl>
                        <p:sldTgt/>
                      </p:tgtEl>
                    </p:cond>
                  </p:endCondLst>
                </p:cTn>
                <p:tgtEl>
                  <p:spTgt spid="23"/>
                </p:tgtEl>
              </p:cMediaNode>
            </p:audio>
            <p:audio>
              <p:cMediaNode vol="80000">
                <p:cTn id="77" fill="hold" display="0">
                  <p:stCondLst>
                    <p:cond delay="indefinite"/>
                  </p:stCondLst>
                  <p:endCondLst>
                    <p:cond evt="onStopAudio" delay="0">
                      <p:tgtEl>
                        <p:sldTgt/>
                      </p:tgtEl>
                    </p:cond>
                  </p:endCondLst>
                </p:cTn>
                <p:tgtEl>
                  <p:spTgt spid="24"/>
                </p:tgtEl>
              </p:cMediaNode>
            </p:audio>
            <p:audio>
              <p:cMediaNode vol="80000">
                <p:cTn id="78" fill="hold" display="0">
                  <p:stCondLst>
                    <p:cond delay="indefinite"/>
                  </p:stCondLst>
                  <p:endCondLst>
                    <p:cond evt="onStopAudio" delay="0">
                      <p:tgtEl>
                        <p:sldTgt/>
                      </p:tgtEl>
                    </p:cond>
                  </p:endCondLst>
                </p:cTn>
                <p:tgtEl>
                  <p:spTgt spid="25"/>
                </p:tgtEl>
              </p:cMediaNode>
            </p:audio>
            <p:audio>
              <p:cMediaNode vol="80000">
                <p:cTn id="79" fill="hold" display="0">
                  <p:stCondLst>
                    <p:cond delay="indefinite"/>
                  </p:stCondLst>
                  <p:endCondLst>
                    <p:cond evt="onStopAudio" delay="0">
                      <p:tgtEl>
                        <p:sldTgt/>
                      </p:tgtEl>
                    </p:cond>
                  </p:endCondLst>
                </p:cTn>
                <p:tgtEl>
                  <p:spTgt spid="26"/>
                </p:tgtEl>
              </p:cMediaNode>
            </p:audio>
            <p:audio>
              <p:cMediaNode vol="80000">
                <p:cTn id="80" fill="hold" display="0">
                  <p:stCondLst>
                    <p:cond delay="indefinite"/>
                  </p:stCondLst>
                  <p:endCondLst>
                    <p:cond evt="onStopAudio" delay="0">
                      <p:tgtEl>
                        <p:sldTgt/>
                      </p:tgtEl>
                    </p:cond>
                  </p:endCondLst>
                </p:cTn>
                <p:tgtEl>
                  <p:spTgt spid="27"/>
                </p:tgtEl>
              </p:cMediaNode>
            </p:audio>
          </p:childTnLst>
        </p:cTn>
      </p:par>
    </p:tnLst>
    <p:bldLst>
      <p:bldP spid="8" grpId="0"/>
      <p:bldP spid="10" grpId="0"/>
      <p:bldP spid="11" grpId="0"/>
      <p:bldP spid="14" grpId="0"/>
      <p:bldP spid="18" grpId="0"/>
      <p:bldP spid="7" grpId="0"/>
    </p:bldLst>
  </p:timing>
  <p:extLst>
    <p:ext uri="{E180D4A7-C9FB-4DFB-919C-405C955672EB}">
      <p14:showEvtLst xmlns:p14="http://schemas.microsoft.com/office/powerpoint/2010/main">
        <p14:playEvt time="30321" objId="22"/>
        <p14:stopEvt time="122419" objId="22"/>
        <p14:playEvt time="123512" objId="23"/>
        <p14:stopEvt time="143980" objId="23"/>
        <p14:playEvt time="144892" objId="24"/>
        <p14:stopEvt time="154889" objId="24"/>
        <p14:playEvt time="155792" objId="25"/>
        <p14:stopEvt time="163316" objId="25"/>
        <p14:playEvt time="164462" objId="26"/>
        <p14:stopEvt time="175306" objId="26"/>
        <p14:playEvt time="175702" objId="27"/>
        <p14:stopEvt time="176077" objId="2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Marconifa_rgfotobooklet.jpg"/>
          <p:cNvPicPr>
            <a:picLocks noChangeAspect="1"/>
          </p:cNvPicPr>
          <p:nvPr/>
        </p:nvPicPr>
        <p:blipFill>
          <a:blip r:embed="rId3"/>
          <a:stretch>
            <a:fillRect/>
          </a:stretch>
        </p:blipFill>
        <p:spPr>
          <a:xfrm>
            <a:off x="297465" y="642924"/>
            <a:ext cx="5315907" cy="4017058"/>
          </a:xfrm>
          <a:prstGeom prst="rect">
            <a:avLst/>
          </a:prstGeom>
        </p:spPr>
      </p:pic>
      <p:sp>
        <p:nvSpPr>
          <p:cNvPr id="8" name="textruta 7"/>
          <p:cNvSpPr txBox="1"/>
          <p:nvPr/>
        </p:nvSpPr>
        <p:spPr>
          <a:xfrm>
            <a:off x="5627509" y="640153"/>
            <a:ext cx="3357586" cy="4339650"/>
          </a:xfrm>
          <a:prstGeom prst="rect">
            <a:avLst/>
          </a:prstGeom>
          <a:noFill/>
        </p:spPr>
        <p:txBody>
          <a:bodyPr wrap="square" rtlCol="0">
            <a:spAutoFit/>
          </a:bodyPr>
          <a:lstStyle/>
          <a:p>
            <a:r>
              <a:rPr lang="sv-SE" sz="2000" b="1" dirty="0" smtClean="0">
                <a:solidFill>
                  <a:schemeClr val="bg1"/>
                </a:solidFill>
              </a:rPr>
              <a:t>Men hur började det hela?</a:t>
            </a:r>
          </a:p>
          <a:p>
            <a:r>
              <a:rPr lang="sv-SE" sz="1600" dirty="0" smtClean="0">
                <a:solidFill>
                  <a:schemeClr val="bg1"/>
                </a:solidFill>
              </a:rPr>
              <a:t>Den 5 maj 1894 sänder Marconi</a:t>
            </a:r>
          </a:p>
          <a:p>
            <a:r>
              <a:rPr lang="sv-SE" sz="1600" dirty="0" smtClean="0">
                <a:solidFill>
                  <a:schemeClr val="bg1"/>
                </a:solidFill>
              </a:rPr>
              <a:t>”trådlöst” över en sträcka på </a:t>
            </a:r>
          </a:p>
          <a:p>
            <a:r>
              <a:rPr lang="sv-SE" sz="1600" dirty="0" smtClean="0">
                <a:solidFill>
                  <a:schemeClr val="bg1"/>
                </a:solidFill>
              </a:rPr>
              <a:t>¾ </a:t>
            </a:r>
            <a:r>
              <a:rPr lang="sv-SE" sz="1600" dirty="0" err="1" smtClean="0">
                <a:solidFill>
                  <a:schemeClr val="bg1"/>
                </a:solidFill>
              </a:rPr>
              <a:t>mile</a:t>
            </a:r>
            <a:r>
              <a:rPr lang="sv-SE" sz="1600" dirty="0" smtClean="0">
                <a:solidFill>
                  <a:schemeClr val="bg1"/>
                </a:solidFill>
              </a:rPr>
              <a:t>, cirka 1200 meter!</a:t>
            </a:r>
          </a:p>
          <a:p>
            <a:endParaRPr lang="sv-SE" sz="1600" dirty="0">
              <a:solidFill>
                <a:schemeClr val="bg1"/>
              </a:solidFill>
            </a:endParaRPr>
          </a:p>
          <a:p>
            <a:r>
              <a:rPr lang="sv-SE" sz="1600" dirty="0" smtClean="0">
                <a:solidFill>
                  <a:schemeClr val="bg1"/>
                </a:solidFill>
              </a:rPr>
              <a:t>I augusti 1895 sänder Marconi</a:t>
            </a:r>
          </a:p>
          <a:p>
            <a:r>
              <a:rPr lang="sv-SE" sz="1600" dirty="0" smtClean="0">
                <a:solidFill>
                  <a:schemeClr val="bg1"/>
                </a:solidFill>
              </a:rPr>
              <a:t>över en sträcka på 2,4 km!</a:t>
            </a:r>
          </a:p>
          <a:p>
            <a:endParaRPr lang="sv-SE" sz="1600" dirty="0" smtClean="0">
              <a:solidFill>
                <a:schemeClr val="bg1"/>
              </a:solidFill>
            </a:endParaRPr>
          </a:p>
          <a:p>
            <a:r>
              <a:rPr lang="sv-SE" sz="1600" dirty="0" smtClean="0">
                <a:solidFill>
                  <a:schemeClr val="bg1"/>
                </a:solidFill>
              </a:rPr>
              <a:t>I juni 1896 erhåller Marconi </a:t>
            </a:r>
            <a:r>
              <a:rPr lang="sv-SE" sz="1600" dirty="0" err="1" smtClean="0">
                <a:solidFill>
                  <a:schemeClr val="bg1"/>
                </a:solidFill>
              </a:rPr>
              <a:t>pa-</a:t>
            </a:r>
            <a:endParaRPr lang="sv-SE" sz="1600" dirty="0" smtClean="0">
              <a:solidFill>
                <a:schemeClr val="bg1"/>
              </a:solidFill>
            </a:endParaRPr>
          </a:p>
          <a:p>
            <a:r>
              <a:rPr lang="sv-SE" sz="1600" dirty="0" err="1" smtClean="0">
                <a:solidFill>
                  <a:schemeClr val="bg1"/>
                </a:solidFill>
              </a:rPr>
              <a:t>tentet</a:t>
            </a:r>
            <a:r>
              <a:rPr lang="sv-SE" sz="1600" dirty="0" smtClean="0">
                <a:solidFill>
                  <a:schemeClr val="bg1"/>
                </a:solidFill>
              </a:rPr>
              <a:t> på uppfinningen av radion</a:t>
            </a:r>
          </a:p>
          <a:p>
            <a:endParaRPr lang="sv-SE" sz="1600" dirty="0">
              <a:solidFill>
                <a:schemeClr val="bg1"/>
              </a:solidFill>
            </a:endParaRPr>
          </a:p>
          <a:p>
            <a:r>
              <a:rPr lang="sv-SE" sz="1600" dirty="0" smtClean="0">
                <a:solidFill>
                  <a:schemeClr val="bg1"/>
                </a:solidFill>
              </a:rPr>
              <a:t>Den 12 dec 1901 har Marconi kontakt med USA</a:t>
            </a:r>
          </a:p>
          <a:p>
            <a:endParaRPr lang="sv-SE" sz="1600" dirty="0" smtClean="0">
              <a:solidFill>
                <a:schemeClr val="bg1"/>
              </a:solidFill>
            </a:endParaRPr>
          </a:p>
          <a:p>
            <a:r>
              <a:rPr lang="sv-SE" sz="1600" dirty="0" smtClean="0">
                <a:solidFill>
                  <a:schemeClr val="bg1"/>
                </a:solidFill>
              </a:rPr>
              <a:t>1909 erhåller Marconi </a:t>
            </a:r>
            <a:r>
              <a:rPr lang="sv-SE" sz="1600" dirty="0" err="1" smtClean="0">
                <a:solidFill>
                  <a:schemeClr val="bg1"/>
                </a:solidFill>
              </a:rPr>
              <a:t>Nobelpri-</a:t>
            </a:r>
            <a:endParaRPr lang="sv-SE" sz="1600" dirty="0" smtClean="0">
              <a:solidFill>
                <a:schemeClr val="bg1"/>
              </a:solidFill>
            </a:endParaRPr>
          </a:p>
          <a:p>
            <a:r>
              <a:rPr lang="sv-SE" sz="1600" dirty="0" smtClean="0">
                <a:solidFill>
                  <a:schemeClr val="bg1"/>
                </a:solidFill>
              </a:rPr>
              <a:t>set tillsammans med Karl </a:t>
            </a:r>
            <a:r>
              <a:rPr lang="sv-SE" sz="1600" dirty="0" err="1" smtClean="0">
                <a:solidFill>
                  <a:schemeClr val="bg1"/>
                </a:solidFill>
              </a:rPr>
              <a:t>Ferdi-</a:t>
            </a:r>
            <a:r>
              <a:rPr lang="sv-SE" sz="1600" dirty="0" smtClean="0">
                <a:solidFill>
                  <a:schemeClr val="bg1"/>
                </a:solidFill>
              </a:rPr>
              <a:t> </a:t>
            </a:r>
            <a:r>
              <a:rPr lang="sv-SE" sz="1600" dirty="0" err="1" smtClean="0">
                <a:solidFill>
                  <a:schemeClr val="bg1"/>
                </a:solidFill>
              </a:rPr>
              <a:t>nand</a:t>
            </a:r>
            <a:r>
              <a:rPr lang="sv-SE" sz="1600" dirty="0" smtClean="0">
                <a:solidFill>
                  <a:schemeClr val="bg1"/>
                </a:solidFill>
              </a:rPr>
              <a:t> Braun</a:t>
            </a:r>
            <a:endParaRPr lang="sv-SE" sz="1600" dirty="0">
              <a:solidFill>
                <a:schemeClr val="bg1"/>
              </a:solidFill>
            </a:endParaRPr>
          </a:p>
        </p:txBody>
      </p:sp>
      <p:sp>
        <p:nvSpPr>
          <p:cNvPr id="2" name="Platshållare för datum 1"/>
          <p:cNvSpPr>
            <a:spLocks noGrp="1"/>
          </p:cNvSpPr>
          <p:nvPr>
            <p:ph type="dt" sz="half" idx="10"/>
          </p:nvPr>
        </p:nvSpPr>
        <p:spPr/>
        <p:txBody>
          <a:bodyPr/>
          <a:lstStyle/>
          <a:p>
            <a:fld id="{C9B92632-8F90-4CA6-B6FE-9BA41C66CAA6}"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3</a:t>
            </a:fld>
            <a:endParaRPr lang="sv-SE" dirty="0">
              <a:solidFill>
                <a:schemeClr val="bg1"/>
              </a:solidFill>
            </a:endParaRPr>
          </a:p>
        </p:txBody>
      </p:sp>
    </p:spTree>
    <p:custDataLst>
      <p:tags r:id="rId1"/>
    </p:custDataLst>
    <p:extLst>
      <p:ext uri="{BB962C8B-B14F-4D97-AF65-F5344CB8AC3E}">
        <p14:creationId xmlns:p14="http://schemas.microsoft.com/office/powerpoint/2010/main" val="2593708155"/>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750"/>
                                        <p:tgtEl>
                                          <p:spTgt spid="8"/>
                                        </p:tgtEl>
                                      </p:cBhvr>
                                    </p:animEffect>
                                    <p:anim calcmode="lin" valueType="num">
                                      <p:cBhvr>
                                        <p:cTn id="15" dur="1750" fill="hold"/>
                                        <p:tgtEl>
                                          <p:spTgt spid="8"/>
                                        </p:tgtEl>
                                        <p:attrNameLst>
                                          <p:attrName>ppt_x</p:attrName>
                                        </p:attrNameLst>
                                      </p:cBhvr>
                                      <p:tavLst>
                                        <p:tav tm="0">
                                          <p:val>
                                            <p:strVal val="#ppt_x"/>
                                          </p:val>
                                        </p:tav>
                                        <p:tav tm="100000">
                                          <p:val>
                                            <p:strVal val="#ppt_x"/>
                                          </p:val>
                                        </p:tav>
                                      </p:tavLst>
                                    </p:anim>
                                    <p:anim calcmode="lin" valueType="num">
                                      <p:cBhvr>
                                        <p:cTn id="16" dur="1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6825"/>
            <a:ext cx="1296291" cy="390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36395"/>
            <a:ext cx="1641372" cy="378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690530"/>
            <a:ext cx="25431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217977"/>
            <a:ext cx="1440160" cy="390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321223" y="4069498"/>
            <a:ext cx="1296291" cy="738664"/>
          </a:xfrm>
          <a:prstGeom prst="rect">
            <a:avLst/>
          </a:prstGeom>
          <a:noFill/>
        </p:spPr>
        <p:txBody>
          <a:bodyPr wrap="square" rtlCol="0">
            <a:spAutoFit/>
          </a:bodyPr>
          <a:lstStyle/>
          <a:p>
            <a:r>
              <a:rPr lang="sv-SE" sz="1400" dirty="0" smtClean="0">
                <a:solidFill>
                  <a:schemeClr val="bg1"/>
                </a:solidFill>
              </a:rPr>
              <a:t>200 W KV-sändare m/52</a:t>
            </a:r>
          </a:p>
          <a:p>
            <a:r>
              <a:rPr lang="sv-SE" sz="1400" dirty="0" err="1" smtClean="0">
                <a:solidFill>
                  <a:schemeClr val="bg1"/>
                </a:solidFill>
              </a:rPr>
              <a:t>Tillv</a:t>
            </a:r>
            <a:r>
              <a:rPr lang="sv-SE" sz="1400" dirty="0" smtClean="0">
                <a:solidFill>
                  <a:schemeClr val="bg1"/>
                </a:solidFill>
              </a:rPr>
              <a:t>. Philips</a:t>
            </a:r>
            <a:endParaRPr lang="sv-SE" sz="1400" dirty="0">
              <a:solidFill>
                <a:schemeClr val="bg1"/>
              </a:solidFill>
            </a:endParaRPr>
          </a:p>
        </p:txBody>
      </p:sp>
      <p:sp>
        <p:nvSpPr>
          <p:cNvPr id="3" name="textruta 2"/>
          <p:cNvSpPr txBox="1"/>
          <p:nvPr/>
        </p:nvSpPr>
        <p:spPr>
          <a:xfrm>
            <a:off x="2051720" y="4087734"/>
            <a:ext cx="1641372" cy="830997"/>
          </a:xfrm>
          <a:prstGeom prst="rect">
            <a:avLst/>
          </a:prstGeom>
          <a:noFill/>
        </p:spPr>
        <p:txBody>
          <a:bodyPr wrap="square" rtlCol="0">
            <a:spAutoFit/>
          </a:bodyPr>
          <a:lstStyle/>
          <a:p>
            <a:r>
              <a:rPr lang="sv-SE" sz="1600" dirty="0" smtClean="0">
                <a:solidFill>
                  <a:schemeClr val="bg1"/>
                </a:solidFill>
              </a:rPr>
              <a:t>1.5 kW KV-sändare m/54</a:t>
            </a:r>
          </a:p>
          <a:p>
            <a:r>
              <a:rPr lang="sv-SE" sz="1600" dirty="0" err="1" smtClean="0">
                <a:solidFill>
                  <a:schemeClr val="bg1"/>
                </a:solidFill>
              </a:rPr>
              <a:t>Tillv</a:t>
            </a:r>
            <a:r>
              <a:rPr lang="sv-SE" sz="1600" dirty="0" smtClean="0">
                <a:solidFill>
                  <a:schemeClr val="bg1"/>
                </a:solidFill>
              </a:rPr>
              <a:t>. SRA</a:t>
            </a:r>
            <a:endParaRPr lang="sv-SE" sz="1600" dirty="0">
              <a:solidFill>
                <a:schemeClr val="bg1"/>
              </a:solidFill>
            </a:endParaRPr>
          </a:p>
        </p:txBody>
      </p:sp>
      <p:sp>
        <p:nvSpPr>
          <p:cNvPr id="4" name="textruta 3"/>
          <p:cNvSpPr txBox="1"/>
          <p:nvPr/>
        </p:nvSpPr>
        <p:spPr>
          <a:xfrm>
            <a:off x="4230861" y="4096197"/>
            <a:ext cx="2543175" cy="584775"/>
          </a:xfrm>
          <a:prstGeom prst="rect">
            <a:avLst/>
          </a:prstGeom>
          <a:noFill/>
        </p:spPr>
        <p:txBody>
          <a:bodyPr wrap="square" rtlCol="0">
            <a:spAutoFit/>
          </a:bodyPr>
          <a:lstStyle/>
          <a:p>
            <a:r>
              <a:rPr lang="sv-SE" sz="1600" dirty="0" smtClean="0">
                <a:solidFill>
                  <a:schemeClr val="bg1"/>
                </a:solidFill>
              </a:rPr>
              <a:t>50 W KV-sändare m/54</a:t>
            </a:r>
          </a:p>
          <a:p>
            <a:r>
              <a:rPr lang="sv-SE" sz="1600" dirty="0" err="1" smtClean="0">
                <a:solidFill>
                  <a:schemeClr val="bg1"/>
                </a:solidFill>
              </a:rPr>
              <a:t>Tillv</a:t>
            </a:r>
            <a:r>
              <a:rPr lang="sv-SE" sz="1600" dirty="0" smtClean="0">
                <a:solidFill>
                  <a:schemeClr val="bg1"/>
                </a:solidFill>
              </a:rPr>
              <a:t>. Philips</a:t>
            </a:r>
            <a:endParaRPr lang="sv-SE" sz="1600" dirty="0">
              <a:solidFill>
                <a:schemeClr val="bg1"/>
              </a:solidFill>
            </a:endParaRPr>
          </a:p>
        </p:txBody>
      </p:sp>
      <p:sp>
        <p:nvSpPr>
          <p:cNvPr id="5" name="textruta 4"/>
          <p:cNvSpPr txBox="1"/>
          <p:nvPr/>
        </p:nvSpPr>
        <p:spPr>
          <a:xfrm>
            <a:off x="7344308" y="4087965"/>
            <a:ext cx="1512168" cy="1077218"/>
          </a:xfrm>
          <a:prstGeom prst="rect">
            <a:avLst/>
          </a:prstGeom>
          <a:noFill/>
        </p:spPr>
        <p:txBody>
          <a:bodyPr wrap="square" rtlCol="0">
            <a:spAutoFit/>
          </a:bodyPr>
          <a:lstStyle/>
          <a:p>
            <a:r>
              <a:rPr lang="sv-SE" sz="1600" dirty="0" smtClean="0">
                <a:solidFill>
                  <a:schemeClr val="bg1"/>
                </a:solidFill>
              </a:rPr>
              <a:t>1 kW KV-sänd.  CT 1000</a:t>
            </a:r>
          </a:p>
          <a:p>
            <a:r>
              <a:rPr lang="sv-SE" sz="1600" dirty="0" err="1" smtClean="0">
                <a:solidFill>
                  <a:schemeClr val="bg1"/>
                </a:solidFill>
              </a:rPr>
              <a:t>Tillv</a:t>
            </a:r>
            <a:r>
              <a:rPr lang="sv-SE" sz="1600" dirty="0" smtClean="0">
                <a:solidFill>
                  <a:schemeClr val="bg1"/>
                </a:solidFill>
              </a:rPr>
              <a:t>. SRT</a:t>
            </a:r>
          </a:p>
          <a:p>
            <a:endParaRPr lang="sv-SE" sz="1600" dirty="0"/>
          </a:p>
        </p:txBody>
      </p:sp>
      <p:sp>
        <p:nvSpPr>
          <p:cNvPr id="6" name="Platshållare för datum 5"/>
          <p:cNvSpPr>
            <a:spLocks noGrp="1"/>
          </p:cNvSpPr>
          <p:nvPr>
            <p:ph type="dt" sz="half" idx="10"/>
          </p:nvPr>
        </p:nvSpPr>
        <p:spPr/>
        <p:txBody>
          <a:bodyPr/>
          <a:lstStyle/>
          <a:p>
            <a:fld id="{B9FAFAB4-913A-44DA-A323-9B84D32550BE}" type="datetime1">
              <a:rPr lang="sv-SE" smtClean="0">
                <a:solidFill>
                  <a:schemeClr val="bg1"/>
                </a:solidFill>
              </a:rPr>
              <a:t>2014-08-27</a:t>
            </a:fld>
            <a:endParaRPr lang="sv-SE" dirty="0">
              <a:solidFill>
                <a:schemeClr val="bg1"/>
              </a:solidFill>
            </a:endParaRPr>
          </a:p>
        </p:txBody>
      </p:sp>
      <p:sp>
        <p:nvSpPr>
          <p:cNvPr id="7" name="Platshållare för sidfot 6"/>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8" name="Platshållare för bildnummer 7"/>
          <p:cNvSpPr>
            <a:spLocks noGrp="1"/>
          </p:cNvSpPr>
          <p:nvPr>
            <p:ph type="sldNum" sz="quarter" idx="12"/>
          </p:nvPr>
        </p:nvSpPr>
        <p:spPr/>
        <p:txBody>
          <a:bodyPr/>
          <a:lstStyle/>
          <a:p>
            <a:fld id="{4E735E46-477D-43C6-9A03-3DF5CD68E4EE}" type="slidenum">
              <a:rPr lang="sv-SE" smtClean="0">
                <a:solidFill>
                  <a:schemeClr val="bg1"/>
                </a:solidFill>
              </a:rPr>
              <a:t>30</a:t>
            </a:fld>
            <a:endParaRPr lang="sv-SE" dirty="0">
              <a:solidFill>
                <a:schemeClr val="bg1"/>
              </a:solidFill>
            </a:endParaRPr>
          </a:p>
        </p:txBody>
      </p:sp>
    </p:spTree>
    <p:custDataLst>
      <p:tags r:id="rId1"/>
    </p:custDataLst>
    <p:extLst>
      <p:ext uri="{BB962C8B-B14F-4D97-AF65-F5344CB8AC3E}">
        <p14:creationId xmlns:p14="http://schemas.microsoft.com/office/powerpoint/2010/main" val="3222030151"/>
      </p:ext>
    </p:extLst>
  </p:cSld>
  <p:clrMapOvr>
    <a:masterClrMapping/>
  </p:clrMapOvr>
  <mc:AlternateContent xmlns:mc="http://schemas.openxmlformats.org/markup-compatibility/2006" xmlns:p14="http://schemas.microsoft.com/office/powerpoint/2010/main">
    <mc:Choice Requires="p14">
      <p:transition spd="slow" p14:dur="3400" advTm="24398">
        <p14:reveal/>
      </p:transition>
    </mc:Choice>
    <mc:Fallback xmlns="">
      <p:transition spd="slow" advTm="243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500"/>
                                        <p:tgtEl>
                                          <p:spTgt spid="8194"/>
                                        </p:tgtEl>
                                      </p:cBhvr>
                                    </p:animEffect>
                                    <p:anim calcmode="lin" valueType="num">
                                      <p:cBhvr>
                                        <p:cTn id="8" dur="1500" fill="hold"/>
                                        <p:tgtEl>
                                          <p:spTgt spid="8194"/>
                                        </p:tgtEl>
                                        <p:attrNameLst>
                                          <p:attrName>ppt_x</p:attrName>
                                        </p:attrNameLst>
                                      </p:cBhvr>
                                      <p:tavLst>
                                        <p:tav tm="0">
                                          <p:val>
                                            <p:strVal val="#ppt_x"/>
                                          </p:val>
                                        </p:tav>
                                        <p:tav tm="100000">
                                          <p:val>
                                            <p:strVal val="#ppt_x"/>
                                          </p:val>
                                        </p:tav>
                                      </p:tavLst>
                                    </p:anim>
                                    <p:anim calcmode="lin" valueType="num">
                                      <p:cBhvr>
                                        <p:cTn id="9" dur="1500" fill="hold"/>
                                        <p:tgtEl>
                                          <p:spTgt spid="81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150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1000"/>
                                        <p:tgtEl>
                                          <p:spTgt spid="8195"/>
                                        </p:tgtEl>
                                      </p:cBhvr>
                                    </p:animEffect>
                                    <p:anim calcmode="lin" valueType="num">
                                      <p:cBhvr>
                                        <p:cTn id="20" dur="1000" fill="hold"/>
                                        <p:tgtEl>
                                          <p:spTgt spid="8195"/>
                                        </p:tgtEl>
                                        <p:attrNameLst>
                                          <p:attrName>ppt_x</p:attrName>
                                        </p:attrNameLst>
                                      </p:cBhvr>
                                      <p:tavLst>
                                        <p:tav tm="0">
                                          <p:val>
                                            <p:strVal val="#ppt_x"/>
                                          </p:val>
                                        </p:tav>
                                        <p:tav tm="100000">
                                          <p:val>
                                            <p:strVal val="#ppt_x"/>
                                          </p:val>
                                        </p:tav>
                                      </p:tavLst>
                                    </p:anim>
                                    <p:anim calcmode="lin" valueType="num">
                                      <p:cBhvr>
                                        <p:cTn id="21" dur="1000" fill="hold"/>
                                        <p:tgtEl>
                                          <p:spTgt spid="819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750"/>
                                  </p:stCondLst>
                                  <p:childTnLst>
                                    <p:set>
                                      <p:cBhvr>
                                        <p:cTn id="30" dur="1" fill="hold">
                                          <p:stCondLst>
                                            <p:cond delay="0"/>
                                          </p:stCondLst>
                                        </p:cTn>
                                        <p:tgtEl>
                                          <p:spTgt spid="8196"/>
                                        </p:tgtEl>
                                        <p:attrNameLst>
                                          <p:attrName>style.visibility</p:attrName>
                                        </p:attrNameLst>
                                      </p:cBhvr>
                                      <p:to>
                                        <p:strVal val="visible"/>
                                      </p:to>
                                    </p:set>
                                    <p:animEffect transition="in" filter="fade">
                                      <p:cBhvr>
                                        <p:cTn id="31" dur="1000"/>
                                        <p:tgtEl>
                                          <p:spTgt spid="8196"/>
                                        </p:tgtEl>
                                      </p:cBhvr>
                                    </p:animEffect>
                                    <p:anim calcmode="lin" valueType="num">
                                      <p:cBhvr>
                                        <p:cTn id="32" dur="1000" fill="hold"/>
                                        <p:tgtEl>
                                          <p:spTgt spid="8196"/>
                                        </p:tgtEl>
                                        <p:attrNameLst>
                                          <p:attrName>ppt_x</p:attrName>
                                        </p:attrNameLst>
                                      </p:cBhvr>
                                      <p:tavLst>
                                        <p:tav tm="0">
                                          <p:val>
                                            <p:strVal val="#ppt_x"/>
                                          </p:val>
                                        </p:tav>
                                        <p:tav tm="100000">
                                          <p:val>
                                            <p:strVal val="#ppt_x"/>
                                          </p:val>
                                        </p:tav>
                                      </p:tavLst>
                                    </p:anim>
                                    <p:anim calcmode="lin" valueType="num">
                                      <p:cBhvr>
                                        <p:cTn id="33" dur="1000" fill="hold"/>
                                        <p:tgtEl>
                                          <p:spTgt spid="819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1000"/>
                                  </p:stCondLst>
                                  <p:childTnLst>
                                    <p:set>
                                      <p:cBhvr>
                                        <p:cTn id="42" dur="1" fill="hold">
                                          <p:stCondLst>
                                            <p:cond delay="0"/>
                                          </p:stCondLst>
                                        </p:cTn>
                                        <p:tgtEl>
                                          <p:spTgt spid="5122"/>
                                        </p:tgtEl>
                                        <p:attrNameLst>
                                          <p:attrName>style.visibility</p:attrName>
                                        </p:attrNameLst>
                                      </p:cBhvr>
                                      <p:to>
                                        <p:strVal val="visible"/>
                                      </p:to>
                                    </p:set>
                                    <p:animEffect transition="in" filter="fade">
                                      <p:cBhvr>
                                        <p:cTn id="43" dur="1000"/>
                                        <p:tgtEl>
                                          <p:spTgt spid="5122"/>
                                        </p:tgtEl>
                                      </p:cBhvr>
                                    </p:animEffect>
                                    <p:anim calcmode="lin" valueType="num">
                                      <p:cBhvr>
                                        <p:cTn id="44" dur="1000" fill="hold"/>
                                        <p:tgtEl>
                                          <p:spTgt spid="5122"/>
                                        </p:tgtEl>
                                        <p:attrNameLst>
                                          <p:attrName>ppt_x</p:attrName>
                                        </p:attrNameLst>
                                      </p:cBhvr>
                                      <p:tavLst>
                                        <p:tav tm="0">
                                          <p:val>
                                            <p:strVal val="#ppt_x"/>
                                          </p:val>
                                        </p:tav>
                                        <p:tav tm="100000">
                                          <p:val>
                                            <p:strVal val="#ppt_x"/>
                                          </p:val>
                                        </p:tav>
                                      </p:tavLst>
                                    </p:anim>
                                    <p:anim calcmode="lin" valueType="num">
                                      <p:cBhvr>
                                        <p:cTn id="45" dur="1000" fill="hold"/>
                                        <p:tgtEl>
                                          <p:spTgt spid="51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05741"/>
            <a:ext cx="1381125" cy="1800225"/>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970" y="143736"/>
            <a:ext cx="1252917" cy="1586448"/>
          </a:xfrm>
          <a:prstGeom prst="rect">
            <a:avLst/>
          </a:prstGeom>
        </p:spPr>
      </p:pic>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93" y="141759"/>
            <a:ext cx="1818631" cy="1586448"/>
          </a:xfrm>
          <a:prstGeom prst="rect">
            <a:avLst/>
          </a:prstGeom>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043" y="277750"/>
            <a:ext cx="1318221" cy="1764235"/>
          </a:xfrm>
          <a:prstGeom prst="rect">
            <a:avLst/>
          </a:prstGeom>
        </p:spPr>
      </p:pic>
      <p:pic>
        <p:nvPicPr>
          <p:cNvPr id="9" name="Bildobjekt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5304" y="277750"/>
            <a:ext cx="829184" cy="2149984"/>
          </a:xfrm>
          <a:prstGeom prst="rect">
            <a:avLst/>
          </a:prstGeom>
        </p:spPr>
      </p:pic>
      <p:pic>
        <p:nvPicPr>
          <p:cNvPr id="10" name="Bildobjek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1261154"/>
            <a:ext cx="1043024" cy="1166579"/>
          </a:xfrm>
          <a:prstGeom prst="rect">
            <a:avLst/>
          </a:prstGeom>
        </p:spPr>
      </p:pic>
      <p:pic>
        <p:nvPicPr>
          <p:cNvPr id="1026" name="Picture 2" descr="C:\Users\Arne\Pictures\Bilder från TM-Tvt\Skärmklipp 25 W UK m-3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978" y="2895005"/>
            <a:ext cx="1685718" cy="1815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12692" y="1728207"/>
            <a:ext cx="3251195" cy="954107"/>
          </a:xfrm>
          <a:prstGeom prst="rect">
            <a:avLst/>
          </a:prstGeom>
          <a:solidFill>
            <a:schemeClr val="tx1">
              <a:lumMod val="65000"/>
            </a:schemeClr>
          </a:solidFill>
          <a:ln w="12700">
            <a:solidFill>
              <a:schemeClr val="bg1"/>
            </a:solidFill>
          </a:ln>
        </p:spPr>
        <p:txBody>
          <a:bodyPr wrap="square" rtlCol="0">
            <a:spAutoFit/>
          </a:bodyPr>
          <a:lstStyle/>
          <a:p>
            <a:r>
              <a:rPr lang="sv-SE" sz="1400" dirty="0" smtClean="0">
                <a:solidFill>
                  <a:schemeClr val="bg1"/>
                </a:solidFill>
              </a:rPr>
              <a:t>5 W UK-station m/46, amerikansk  </a:t>
            </a:r>
            <a:r>
              <a:rPr lang="sv-SE" sz="1400" dirty="0" err="1" smtClean="0">
                <a:solidFill>
                  <a:schemeClr val="bg1"/>
                </a:solidFill>
              </a:rPr>
              <a:t>surplus</a:t>
            </a:r>
            <a:r>
              <a:rPr lang="sv-SE" sz="1400" dirty="0">
                <a:solidFill>
                  <a:schemeClr val="bg1"/>
                </a:solidFill>
              </a:rPr>
              <a:t> </a:t>
            </a:r>
            <a:r>
              <a:rPr lang="sv-SE" sz="1400" dirty="0" smtClean="0">
                <a:solidFill>
                  <a:schemeClr val="bg1"/>
                </a:solidFill>
              </a:rPr>
              <a:t> inhandlad för  19,50$ per st.</a:t>
            </a:r>
          </a:p>
          <a:p>
            <a:r>
              <a:rPr lang="sv-SE" sz="1400" dirty="0" err="1" smtClean="0">
                <a:solidFill>
                  <a:schemeClr val="bg1"/>
                </a:solidFill>
              </a:rPr>
              <a:t>Frekvensomr</a:t>
            </a:r>
            <a:r>
              <a:rPr lang="sv-SE" sz="1400" dirty="0" smtClean="0">
                <a:solidFill>
                  <a:schemeClr val="bg1"/>
                </a:solidFill>
              </a:rPr>
              <a:t>: 100 – 156 MHz, 4 kanaler</a:t>
            </a:r>
          </a:p>
          <a:p>
            <a:r>
              <a:rPr lang="sv-SE" sz="1400" dirty="0" smtClean="0">
                <a:solidFill>
                  <a:schemeClr val="bg1"/>
                </a:solidFill>
              </a:rPr>
              <a:t>Modulation: AM  Uteffekt: 5 W</a:t>
            </a:r>
            <a:endParaRPr lang="sv-SE" sz="1400" dirty="0">
              <a:solidFill>
                <a:schemeClr val="bg1"/>
              </a:solidFill>
            </a:endParaRPr>
          </a:p>
        </p:txBody>
      </p:sp>
      <p:sp>
        <p:nvSpPr>
          <p:cNvPr id="3" name="textruta 2"/>
          <p:cNvSpPr txBox="1"/>
          <p:nvPr/>
        </p:nvSpPr>
        <p:spPr>
          <a:xfrm>
            <a:off x="1938289" y="2895004"/>
            <a:ext cx="1697607" cy="1815882"/>
          </a:xfrm>
          <a:prstGeom prst="rect">
            <a:avLst/>
          </a:prstGeom>
          <a:solidFill>
            <a:schemeClr val="tx1">
              <a:lumMod val="65000"/>
            </a:schemeClr>
          </a:solidFill>
          <a:ln w="12700">
            <a:solidFill>
              <a:schemeClr val="bg1"/>
            </a:solidFill>
          </a:ln>
        </p:spPr>
        <p:txBody>
          <a:bodyPr wrap="square" rtlCol="0">
            <a:spAutoFit/>
          </a:bodyPr>
          <a:lstStyle/>
          <a:p>
            <a:r>
              <a:rPr lang="sv-SE" sz="1400" dirty="0" smtClean="0">
                <a:solidFill>
                  <a:schemeClr val="bg1"/>
                </a:solidFill>
              </a:rPr>
              <a:t>25 W UK-</a:t>
            </a:r>
            <a:r>
              <a:rPr lang="sv-SE" sz="1400" dirty="0" err="1" smtClean="0">
                <a:solidFill>
                  <a:schemeClr val="bg1"/>
                </a:solidFill>
              </a:rPr>
              <a:t>stn</a:t>
            </a:r>
            <a:r>
              <a:rPr lang="sv-SE" sz="1400" dirty="0" smtClean="0">
                <a:solidFill>
                  <a:schemeClr val="bg1"/>
                </a:solidFill>
              </a:rPr>
              <a:t> m/39</a:t>
            </a:r>
          </a:p>
          <a:p>
            <a:r>
              <a:rPr lang="sv-SE" sz="1400" dirty="0" smtClean="0">
                <a:solidFill>
                  <a:schemeClr val="bg1"/>
                </a:solidFill>
              </a:rPr>
              <a:t>Tillverkare: SRA</a:t>
            </a:r>
          </a:p>
          <a:p>
            <a:r>
              <a:rPr lang="sv-SE" sz="1400" dirty="0" err="1" smtClean="0">
                <a:solidFill>
                  <a:schemeClr val="bg1"/>
                </a:solidFill>
              </a:rPr>
              <a:t>Frekvensomr</a:t>
            </a:r>
            <a:r>
              <a:rPr lang="sv-SE" sz="1400" dirty="0" smtClean="0">
                <a:solidFill>
                  <a:schemeClr val="bg1"/>
                </a:solidFill>
              </a:rPr>
              <a:t>: Lägre UK-bandet, 10 kan.</a:t>
            </a:r>
          </a:p>
          <a:p>
            <a:r>
              <a:rPr lang="sv-SE" sz="1400" dirty="0" smtClean="0">
                <a:solidFill>
                  <a:schemeClr val="bg1"/>
                </a:solidFill>
              </a:rPr>
              <a:t>Modulation: AM</a:t>
            </a:r>
          </a:p>
          <a:p>
            <a:r>
              <a:rPr lang="sv-SE" sz="1400" dirty="0" smtClean="0">
                <a:solidFill>
                  <a:schemeClr val="bg1"/>
                </a:solidFill>
              </a:rPr>
              <a:t>Både telegrafi och</a:t>
            </a:r>
          </a:p>
          <a:p>
            <a:r>
              <a:rPr lang="sv-SE" sz="1400" dirty="0">
                <a:solidFill>
                  <a:schemeClr val="bg1"/>
                </a:solidFill>
              </a:rPr>
              <a:t>t</a:t>
            </a:r>
            <a:r>
              <a:rPr lang="sv-SE" sz="1400" dirty="0" smtClean="0">
                <a:solidFill>
                  <a:schemeClr val="bg1"/>
                </a:solidFill>
              </a:rPr>
              <a:t>elefoni.</a:t>
            </a:r>
          </a:p>
          <a:p>
            <a:endParaRPr lang="sv-SE" sz="1400" dirty="0"/>
          </a:p>
        </p:txBody>
      </p:sp>
      <p:sp>
        <p:nvSpPr>
          <p:cNvPr id="6" name="textruta 5"/>
          <p:cNvSpPr txBox="1"/>
          <p:nvPr/>
        </p:nvSpPr>
        <p:spPr>
          <a:xfrm>
            <a:off x="3851920" y="2005965"/>
            <a:ext cx="3096344" cy="2677656"/>
          </a:xfrm>
          <a:prstGeom prst="rect">
            <a:avLst/>
          </a:prstGeom>
          <a:solidFill>
            <a:schemeClr val="tx1">
              <a:lumMod val="65000"/>
            </a:schemeClr>
          </a:solidFill>
          <a:ln w="12700">
            <a:solidFill>
              <a:schemeClr val="bg1"/>
            </a:solidFill>
          </a:ln>
        </p:spPr>
        <p:txBody>
          <a:bodyPr wrap="square" rtlCol="0">
            <a:spAutoFit/>
          </a:bodyPr>
          <a:lstStyle/>
          <a:p>
            <a:r>
              <a:rPr lang="sv-SE" sz="1400" dirty="0" smtClean="0">
                <a:solidFill>
                  <a:schemeClr val="bg1"/>
                </a:solidFill>
              </a:rPr>
              <a:t>Till vänster  3 W  FMUK  m/53(RA121)</a:t>
            </a:r>
          </a:p>
          <a:p>
            <a:r>
              <a:rPr lang="sv-SE" sz="1400" dirty="0" smtClean="0">
                <a:solidFill>
                  <a:schemeClr val="bg1"/>
                </a:solidFill>
              </a:rPr>
              <a:t>Användes </a:t>
            </a:r>
            <a:r>
              <a:rPr lang="sv-SE" sz="1400" dirty="0" err="1" smtClean="0">
                <a:solidFill>
                  <a:schemeClr val="bg1"/>
                </a:solidFill>
              </a:rPr>
              <a:t>bl</a:t>
            </a:r>
            <a:r>
              <a:rPr lang="sv-SE" sz="1400" dirty="0" smtClean="0">
                <a:solidFill>
                  <a:schemeClr val="bg1"/>
                </a:solidFill>
              </a:rPr>
              <a:t> a för samband med</a:t>
            </a:r>
          </a:p>
          <a:p>
            <a:r>
              <a:rPr lang="sv-SE" sz="1400" dirty="0">
                <a:solidFill>
                  <a:schemeClr val="bg1"/>
                </a:solidFill>
              </a:rPr>
              <a:t>f</a:t>
            </a:r>
            <a:r>
              <a:rPr lang="sv-SE" sz="1400" dirty="0" smtClean="0">
                <a:solidFill>
                  <a:schemeClr val="bg1"/>
                </a:solidFill>
              </a:rPr>
              <a:t>lottans hjälpfartyg. Stationen kom</a:t>
            </a:r>
          </a:p>
          <a:p>
            <a:r>
              <a:rPr lang="sv-SE" sz="1400" dirty="0">
                <a:solidFill>
                  <a:schemeClr val="bg1"/>
                </a:solidFill>
              </a:rPr>
              <a:t>f</a:t>
            </a:r>
            <a:r>
              <a:rPr lang="sv-SE" sz="1400" dirty="0" smtClean="0">
                <a:solidFill>
                  <a:schemeClr val="bg1"/>
                </a:solidFill>
              </a:rPr>
              <a:t>rån armen. Täckte även delar av </a:t>
            </a:r>
          </a:p>
          <a:p>
            <a:r>
              <a:rPr lang="sv-SE" sz="1400" dirty="0" smtClean="0">
                <a:solidFill>
                  <a:schemeClr val="bg1"/>
                </a:solidFill>
              </a:rPr>
              <a:t>RA 122:s frekvensområde.</a:t>
            </a:r>
          </a:p>
          <a:p>
            <a:endParaRPr lang="sv-SE" sz="1400" dirty="0">
              <a:solidFill>
                <a:schemeClr val="bg1"/>
              </a:solidFill>
            </a:endParaRPr>
          </a:p>
          <a:p>
            <a:r>
              <a:rPr lang="sv-SE" sz="1400" dirty="0" smtClean="0">
                <a:solidFill>
                  <a:schemeClr val="bg1"/>
                </a:solidFill>
              </a:rPr>
              <a:t>Till höger 3 W FMUK m/54(RA 122) Användes för samband med KA och</a:t>
            </a:r>
          </a:p>
          <a:p>
            <a:r>
              <a:rPr lang="sv-SE" sz="1400" dirty="0">
                <a:solidFill>
                  <a:schemeClr val="bg1"/>
                </a:solidFill>
              </a:rPr>
              <a:t>v</a:t>
            </a:r>
            <a:r>
              <a:rPr lang="sv-SE" sz="1400" dirty="0" smtClean="0">
                <a:solidFill>
                  <a:schemeClr val="bg1"/>
                </a:solidFill>
              </a:rPr>
              <a:t>issa närförsvarsförband i armen.</a:t>
            </a:r>
          </a:p>
          <a:p>
            <a:r>
              <a:rPr lang="sv-SE" sz="1400" dirty="0" smtClean="0">
                <a:solidFill>
                  <a:schemeClr val="bg1"/>
                </a:solidFill>
              </a:rPr>
              <a:t>Endast simplex telefoni, 101 kanaler.</a:t>
            </a:r>
          </a:p>
          <a:p>
            <a:endParaRPr lang="sv-SE" sz="1400" dirty="0">
              <a:solidFill>
                <a:schemeClr val="bg1"/>
              </a:solidFill>
            </a:endParaRPr>
          </a:p>
          <a:p>
            <a:r>
              <a:rPr lang="sv-SE" sz="1400" dirty="0" smtClean="0">
                <a:solidFill>
                  <a:schemeClr val="bg1"/>
                </a:solidFill>
              </a:rPr>
              <a:t>Bägge stationerna tillverkade av SRA.</a:t>
            </a:r>
          </a:p>
        </p:txBody>
      </p:sp>
      <p:sp>
        <p:nvSpPr>
          <p:cNvPr id="11" name="textruta 10"/>
          <p:cNvSpPr txBox="1"/>
          <p:nvPr/>
        </p:nvSpPr>
        <p:spPr>
          <a:xfrm>
            <a:off x="7092280" y="2427734"/>
            <a:ext cx="1872208" cy="2246769"/>
          </a:xfrm>
          <a:prstGeom prst="rect">
            <a:avLst/>
          </a:prstGeom>
          <a:solidFill>
            <a:schemeClr val="tx1">
              <a:lumMod val="65000"/>
            </a:schemeClr>
          </a:solidFill>
          <a:ln w="12700">
            <a:solidFill>
              <a:schemeClr val="bg1"/>
            </a:solidFill>
          </a:ln>
        </p:spPr>
        <p:txBody>
          <a:bodyPr wrap="square" rtlCol="0">
            <a:spAutoFit/>
          </a:bodyPr>
          <a:lstStyle/>
          <a:p>
            <a:r>
              <a:rPr lang="sv-SE" sz="1400" dirty="0" smtClean="0">
                <a:solidFill>
                  <a:schemeClr val="bg1"/>
                </a:solidFill>
              </a:rPr>
              <a:t>RA 800, marinens</a:t>
            </a:r>
          </a:p>
          <a:p>
            <a:r>
              <a:rPr lang="sv-SE" sz="1400" dirty="0" err="1" smtClean="0">
                <a:solidFill>
                  <a:schemeClr val="bg1"/>
                </a:solidFill>
              </a:rPr>
              <a:t>stridsledningsstn</a:t>
            </a:r>
            <a:endParaRPr lang="sv-SE" sz="1400" dirty="0" smtClean="0">
              <a:solidFill>
                <a:schemeClr val="bg1"/>
              </a:solidFill>
            </a:endParaRPr>
          </a:p>
          <a:p>
            <a:r>
              <a:rPr lang="sv-SE" sz="1400" dirty="0">
                <a:solidFill>
                  <a:schemeClr val="bg1"/>
                </a:solidFill>
              </a:rPr>
              <a:t>f</a:t>
            </a:r>
            <a:r>
              <a:rPr lang="sv-SE" sz="1400" dirty="0" smtClean="0">
                <a:solidFill>
                  <a:schemeClr val="bg1"/>
                </a:solidFill>
              </a:rPr>
              <a:t>rån 1960-talet/PEAB.</a:t>
            </a:r>
          </a:p>
          <a:p>
            <a:r>
              <a:rPr lang="sv-SE" sz="1400" dirty="0" err="1" smtClean="0">
                <a:solidFill>
                  <a:schemeClr val="bg1"/>
                </a:solidFill>
              </a:rPr>
              <a:t>Frekvensomr</a:t>
            </a:r>
            <a:r>
              <a:rPr lang="sv-SE" sz="1400" dirty="0" smtClean="0">
                <a:solidFill>
                  <a:schemeClr val="bg1"/>
                </a:solidFill>
              </a:rPr>
              <a:t>: 100-159,975 MHz,</a:t>
            </a:r>
          </a:p>
          <a:p>
            <a:r>
              <a:rPr lang="sv-SE" sz="1400" dirty="0" smtClean="0">
                <a:solidFill>
                  <a:schemeClr val="bg1"/>
                </a:solidFill>
              </a:rPr>
              <a:t>2400 kanaler.</a:t>
            </a:r>
          </a:p>
          <a:p>
            <a:r>
              <a:rPr lang="sv-SE" sz="1400" dirty="0" smtClean="0">
                <a:solidFill>
                  <a:schemeClr val="bg1"/>
                </a:solidFill>
              </a:rPr>
              <a:t>Både AM och FM.</a:t>
            </a:r>
          </a:p>
          <a:p>
            <a:r>
              <a:rPr lang="sv-SE" sz="1400" dirty="0" smtClean="0">
                <a:solidFill>
                  <a:schemeClr val="bg1"/>
                </a:solidFill>
              </a:rPr>
              <a:t>Uteffekt: 10 – 20 W.</a:t>
            </a:r>
          </a:p>
          <a:p>
            <a:r>
              <a:rPr lang="sv-SE" sz="1400" dirty="0" smtClean="0">
                <a:solidFill>
                  <a:schemeClr val="bg1"/>
                </a:solidFill>
              </a:rPr>
              <a:t>Fjärrmanöverbar</a:t>
            </a:r>
          </a:p>
          <a:p>
            <a:r>
              <a:rPr lang="sv-SE" sz="1400" dirty="0">
                <a:solidFill>
                  <a:schemeClr val="bg1"/>
                </a:solidFill>
              </a:rPr>
              <a:t>m</a:t>
            </a:r>
            <a:r>
              <a:rPr lang="sv-SE" sz="1400" dirty="0" smtClean="0">
                <a:solidFill>
                  <a:schemeClr val="bg1"/>
                </a:solidFill>
              </a:rPr>
              <a:t>ed extra </a:t>
            </a:r>
            <a:r>
              <a:rPr lang="sv-SE" sz="1400" dirty="0" err="1" smtClean="0">
                <a:solidFill>
                  <a:schemeClr val="bg1"/>
                </a:solidFill>
              </a:rPr>
              <a:t>utrustn</a:t>
            </a:r>
            <a:r>
              <a:rPr lang="sv-SE" sz="1400" dirty="0" smtClean="0">
                <a:solidFill>
                  <a:schemeClr val="bg1"/>
                </a:solidFill>
              </a:rPr>
              <a:t>.</a:t>
            </a:r>
          </a:p>
        </p:txBody>
      </p:sp>
      <p:sp>
        <p:nvSpPr>
          <p:cNvPr id="12" name="Platshållare för datum 11"/>
          <p:cNvSpPr>
            <a:spLocks noGrp="1"/>
          </p:cNvSpPr>
          <p:nvPr>
            <p:ph type="dt" sz="half" idx="10"/>
          </p:nvPr>
        </p:nvSpPr>
        <p:spPr/>
        <p:txBody>
          <a:bodyPr/>
          <a:lstStyle/>
          <a:p>
            <a:fld id="{7A0B277A-EEFB-4A77-B07E-A3254D91E249}" type="datetime1">
              <a:rPr lang="sv-SE" smtClean="0">
                <a:solidFill>
                  <a:schemeClr val="bg1"/>
                </a:solidFill>
              </a:rPr>
              <a:t>2014-08-27</a:t>
            </a:fld>
            <a:endParaRPr lang="sv-SE" dirty="0">
              <a:solidFill>
                <a:schemeClr val="bg1"/>
              </a:solidFill>
            </a:endParaRPr>
          </a:p>
        </p:txBody>
      </p:sp>
      <p:sp>
        <p:nvSpPr>
          <p:cNvPr id="13" name="Platshållare för sidfot 1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14" name="Platshållare för bildnummer 13"/>
          <p:cNvSpPr>
            <a:spLocks noGrp="1"/>
          </p:cNvSpPr>
          <p:nvPr>
            <p:ph type="sldNum" sz="quarter" idx="12"/>
          </p:nvPr>
        </p:nvSpPr>
        <p:spPr/>
        <p:txBody>
          <a:bodyPr/>
          <a:lstStyle/>
          <a:p>
            <a:fld id="{4E735E46-477D-43C6-9A03-3DF5CD68E4EE}" type="slidenum">
              <a:rPr lang="sv-SE" smtClean="0">
                <a:solidFill>
                  <a:schemeClr val="bg1"/>
                </a:solidFill>
              </a:rPr>
              <a:t>31</a:t>
            </a:fld>
            <a:endParaRPr lang="sv-SE" dirty="0">
              <a:solidFill>
                <a:schemeClr val="bg1"/>
              </a:solidFill>
            </a:endParaRPr>
          </a:p>
        </p:txBody>
      </p:sp>
    </p:spTree>
    <p:custDataLst>
      <p:tags r:id="rId1"/>
    </p:custDataLst>
    <p:extLst>
      <p:ext uri="{BB962C8B-B14F-4D97-AF65-F5344CB8AC3E}">
        <p14:creationId xmlns:p14="http://schemas.microsoft.com/office/powerpoint/2010/main" val="2986572550"/>
      </p:ext>
    </p:extLst>
  </p:cSld>
  <p:clrMapOvr>
    <a:masterClrMapping/>
  </p:clrMapOvr>
  <mc:AlternateContent xmlns:mc="http://schemas.openxmlformats.org/markup-compatibility/2006" xmlns:p14="http://schemas.microsoft.com/office/powerpoint/2010/main">
    <mc:Choice Requires="p14">
      <p:transition spd="slow" p14:dur="2000" advTm="46123"/>
    </mc:Choice>
    <mc:Fallback xmlns="">
      <p:transition spd="slow" advTm="46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49284"/>
            <a:ext cx="720875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4572000" y="2787774"/>
            <a:ext cx="1224136" cy="461665"/>
          </a:xfrm>
          <a:prstGeom prst="rect">
            <a:avLst/>
          </a:prstGeom>
          <a:solidFill>
            <a:schemeClr val="tx1">
              <a:lumMod val="65000"/>
            </a:schemeClr>
          </a:solidFill>
          <a:ln w="12700">
            <a:solidFill>
              <a:schemeClr val="bg1"/>
            </a:solidFill>
          </a:ln>
        </p:spPr>
        <p:txBody>
          <a:bodyPr wrap="square" rtlCol="0">
            <a:spAutoFit/>
          </a:bodyPr>
          <a:lstStyle/>
          <a:p>
            <a:r>
              <a:rPr lang="sv-SE" sz="1200" dirty="0" smtClean="0">
                <a:solidFill>
                  <a:schemeClr val="bg1"/>
                </a:solidFill>
              </a:rPr>
              <a:t>Platsen för sändarannexet</a:t>
            </a:r>
            <a:endParaRPr lang="sv-SE" sz="1200" dirty="0">
              <a:solidFill>
                <a:schemeClr val="bg1"/>
              </a:solidFill>
            </a:endParaRPr>
          </a:p>
        </p:txBody>
      </p:sp>
      <p:cxnSp>
        <p:nvCxnSpPr>
          <p:cNvPr id="7" name="Rak pil 6"/>
          <p:cNvCxnSpPr/>
          <p:nvPr/>
        </p:nvCxnSpPr>
        <p:spPr>
          <a:xfrm>
            <a:off x="5153015" y="3249438"/>
            <a:ext cx="756084" cy="83447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547664" y="843558"/>
            <a:ext cx="1152128" cy="646331"/>
          </a:xfrm>
          <a:prstGeom prst="rect">
            <a:avLst/>
          </a:prstGeom>
          <a:solidFill>
            <a:schemeClr val="tx1">
              <a:lumMod val="65000"/>
            </a:schemeClr>
          </a:solidFill>
          <a:ln w="12700">
            <a:solidFill>
              <a:schemeClr val="accent1">
                <a:shade val="50000"/>
                <a:satMod val="103000"/>
              </a:schemeClr>
            </a:solidFill>
          </a:ln>
        </p:spPr>
        <p:txBody>
          <a:bodyPr wrap="square" rtlCol="0">
            <a:spAutoFit/>
          </a:bodyPr>
          <a:lstStyle/>
          <a:p>
            <a:r>
              <a:rPr lang="sv-SE" sz="1200" dirty="0" smtClean="0">
                <a:solidFill>
                  <a:schemeClr val="bg1"/>
                </a:solidFill>
              </a:rPr>
              <a:t>Platsen för Vaxholm radio från 1940</a:t>
            </a:r>
            <a:endParaRPr lang="sv-SE" sz="1200" dirty="0">
              <a:solidFill>
                <a:schemeClr val="bg1"/>
              </a:solidFill>
            </a:endParaRPr>
          </a:p>
        </p:txBody>
      </p:sp>
      <p:cxnSp>
        <p:nvCxnSpPr>
          <p:cNvPr id="11" name="Rak pil 10"/>
          <p:cNvCxnSpPr/>
          <p:nvPr/>
        </p:nvCxnSpPr>
        <p:spPr>
          <a:xfrm>
            <a:off x="2267744" y="1489889"/>
            <a:ext cx="576064" cy="50579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 name="Platshållare för datum 1"/>
          <p:cNvSpPr>
            <a:spLocks noGrp="1"/>
          </p:cNvSpPr>
          <p:nvPr>
            <p:ph type="dt" sz="half" idx="10"/>
          </p:nvPr>
        </p:nvSpPr>
        <p:spPr/>
        <p:txBody>
          <a:bodyPr/>
          <a:lstStyle/>
          <a:p>
            <a:fld id="{3F780E17-1019-4A98-BFE1-B9194964C5F8}"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dirty="0" smtClean="0"/>
              <a:t>                    </a:t>
            </a:r>
            <a:r>
              <a:rPr lang="sv-SE" dirty="0" smtClean="0">
                <a:solidFill>
                  <a:schemeClr val="bg1"/>
                </a:solidFill>
              </a:rPr>
              <a:t>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32</a:t>
            </a:fld>
            <a:endParaRPr lang="sv-SE" dirty="0">
              <a:solidFill>
                <a:schemeClr val="bg1"/>
              </a:solidFill>
            </a:endParaRPr>
          </a:p>
        </p:txBody>
      </p:sp>
    </p:spTree>
    <p:custDataLst>
      <p:tags r:id="rId1"/>
    </p:custDataLst>
    <p:extLst>
      <p:ext uri="{BB962C8B-B14F-4D97-AF65-F5344CB8AC3E}">
        <p14:creationId xmlns:p14="http://schemas.microsoft.com/office/powerpoint/2010/main" val="195811512"/>
      </p:ext>
    </p:extLst>
  </p:cSld>
  <p:clrMapOvr>
    <a:masterClrMapping/>
  </p:clrMapOvr>
  <mc:AlternateContent xmlns:mc="http://schemas.openxmlformats.org/markup-compatibility/2006" xmlns:p14="http://schemas.microsoft.com/office/powerpoint/2010/main">
    <mc:Choice Requires="p14">
      <p:transition spd="slow" p14:dur="2000" advTm="20820"/>
    </mc:Choice>
    <mc:Fallback xmlns="">
      <p:transition spd="slow" advTm="20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500"/>
                                        <p:tgtEl>
                                          <p:spTgt spid="9"/>
                                        </p:tgtEl>
                                      </p:cBhvr>
                                    </p:animEffect>
                                    <p:anim calcmode="lin" valueType="num">
                                      <p:cBhvr>
                                        <p:cTn id="15" dur="1500" fill="hold"/>
                                        <p:tgtEl>
                                          <p:spTgt spid="9"/>
                                        </p:tgtEl>
                                        <p:attrNameLst>
                                          <p:attrName>ppt_x</p:attrName>
                                        </p:attrNameLst>
                                      </p:cBhvr>
                                      <p:tavLst>
                                        <p:tav tm="0">
                                          <p:val>
                                            <p:strVal val="#ppt_x"/>
                                          </p:val>
                                        </p:tav>
                                        <p:tav tm="100000">
                                          <p:val>
                                            <p:strVal val="#ppt_x"/>
                                          </p:val>
                                        </p:tav>
                                      </p:tavLst>
                                    </p:anim>
                                    <p:anim calcmode="lin" valueType="num">
                                      <p:cBhvr>
                                        <p:cTn id="16" dur="1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7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210" y="293892"/>
            <a:ext cx="636239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40959"/>
            <a:ext cx="2034064" cy="37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Rak pil 2"/>
          <p:cNvCxnSpPr/>
          <p:nvPr/>
        </p:nvCxnSpPr>
        <p:spPr>
          <a:xfrm flipH="1">
            <a:off x="1196544" y="1040959"/>
            <a:ext cx="2871400" cy="20348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 name="Platshållare för datum 1"/>
          <p:cNvSpPr>
            <a:spLocks noGrp="1"/>
          </p:cNvSpPr>
          <p:nvPr>
            <p:ph type="dt" sz="half" idx="10"/>
          </p:nvPr>
        </p:nvSpPr>
        <p:spPr/>
        <p:txBody>
          <a:bodyPr/>
          <a:lstStyle/>
          <a:p>
            <a:fld id="{DCA879B4-45AC-4630-AA17-DD0B093E4CD7}" type="datetime1">
              <a:rPr lang="sv-SE" smtClean="0">
                <a:solidFill>
                  <a:schemeClr val="bg1"/>
                </a:solidFill>
              </a:rPr>
              <a:t>2014-08-27</a:t>
            </a:fld>
            <a:endParaRPr lang="sv-SE" dirty="0">
              <a:solidFill>
                <a:schemeClr val="bg1"/>
              </a:solidFill>
            </a:endParaRPr>
          </a:p>
        </p:txBody>
      </p:sp>
      <p:sp>
        <p:nvSpPr>
          <p:cNvPr id="4" name="Platshållare för sidfot 3"/>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33</a:t>
            </a:fld>
            <a:endParaRPr lang="sv-SE" dirty="0">
              <a:solidFill>
                <a:schemeClr val="bg1"/>
              </a:solidFill>
            </a:endParaRPr>
          </a:p>
        </p:txBody>
      </p:sp>
    </p:spTree>
    <p:custDataLst>
      <p:tags r:id="rId1"/>
    </p:custDataLst>
    <p:extLst>
      <p:ext uri="{BB962C8B-B14F-4D97-AF65-F5344CB8AC3E}">
        <p14:creationId xmlns:p14="http://schemas.microsoft.com/office/powerpoint/2010/main" val="4262176238"/>
      </p:ext>
    </p:extLst>
  </p:cSld>
  <p:clrMapOvr>
    <a:masterClrMapping/>
  </p:clrMapOvr>
  <mc:AlternateContent xmlns:mc="http://schemas.openxmlformats.org/markup-compatibility/2006" xmlns:p14="http://schemas.microsoft.com/office/powerpoint/2010/main">
    <mc:Choice Requires="p14">
      <p:transition spd="slow" p14:dur="2000" advTm="16424"/>
    </mc:Choice>
    <mc:Fallback xmlns="">
      <p:transition spd="slow" advTm="16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500"/>
                                        <p:tgtEl>
                                          <p:spTgt spid="6146"/>
                                        </p:tgtEl>
                                      </p:cBhvr>
                                    </p:animEffect>
                                    <p:anim calcmode="lin" valueType="num">
                                      <p:cBhvr>
                                        <p:cTn id="8" dur="1500" fill="hold"/>
                                        <p:tgtEl>
                                          <p:spTgt spid="6146"/>
                                        </p:tgtEl>
                                        <p:attrNameLst>
                                          <p:attrName>ppt_x</p:attrName>
                                        </p:attrNameLst>
                                      </p:cBhvr>
                                      <p:tavLst>
                                        <p:tav tm="0">
                                          <p:val>
                                            <p:strVal val="#ppt_x"/>
                                          </p:val>
                                        </p:tav>
                                        <p:tav tm="100000">
                                          <p:val>
                                            <p:strVal val="#ppt_x"/>
                                          </p:val>
                                        </p:tav>
                                      </p:tavLst>
                                    </p:anim>
                                    <p:anim calcmode="lin" valueType="num">
                                      <p:cBhvr>
                                        <p:cTn id="9" dur="15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500"/>
                                        <p:tgtEl>
                                          <p:spTgt spid="3"/>
                                        </p:tgtEl>
                                      </p:cBhvr>
                                    </p:animEffect>
                                    <p:anim calcmode="lin" valueType="num">
                                      <p:cBhvr>
                                        <p:cTn id="15" dur="1500" fill="hold"/>
                                        <p:tgtEl>
                                          <p:spTgt spid="3"/>
                                        </p:tgtEl>
                                        <p:attrNameLst>
                                          <p:attrName>ppt_x</p:attrName>
                                        </p:attrNameLst>
                                      </p:cBhvr>
                                      <p:tavLst>
                                        <p:tav tm="0">
                                          <p:val>
                                            <p:strVal val="#ppt_x"/>
                                          </p:val>
                                        </p:tav>
                                        <p:tav tm="100000">
                                          <p:val>
                                            <p:strVal val="#ppt_x"/>
                                          </p:val>
                                        </p:tav>
                                      </p:tavLst>
                                    </p:anim>
                                    <p:anim calcmode="lin" valueType="num">
                                      <p:cBhvr>
                                        <p:cTn id="16"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750"/>
                                  </p:stCondLst>
                                  <p:childTnLst>
                                    <p:set>
                                      <p:cBhvr>
                                        <p:cTn id="20" dur="1" fill="hold">
                                          <p:stCondLst>
                                            <p:cond delay="0"/>
                                          </p:stCondLst>
                                        </p:cTn>
                                        <p:tgtEl>
                                          <p:spTgt spid="6147"/>
                                        </p:tgtEl>
                                        <p:attrNameLst>
                                          <p:attrName>style.visibility</p:attrName>
                                        </p:attrNameLst>
                                      </p:cBhvr>
                                      <p:to>
                                        <p:strVal val="visible"/>
                                      </p:to>
                                    </p:set>
                                    <p:animEffect transition="in" filter="fade">
                                      <p:cBhvr>
                                        <p:cTn id="21" dur="1000"/>
                                        <p:tgtEl>
                                          <p:spTgt spid="6147"/>
                                        </p:tgtEl>
                                      </p:cBhvr>
                                    </p:animEffect>
                                    <p:anim calcmode="lin" valueType="num">
                                      <p:cBhvr>
                                        <p:cTn id="22" dur="1000" fill="hold"/>
                                        <p:tgtEl>
                                          <p:spTgt spid="6147"/>
                                        </p:tgtEl>
                                        <p:attrNameLst>
                                          <p:attrName>ppt_x</p:attrName>
                                        </p:attrNameLst>
                                      </p:cBhvr>
                                      <p:tavLst>
                                        <p:tav tm="0">
                                          <p:val>
                                            <p:strVal val="#ppt_x"/>
                                          </p:val>
                                        </p:tav>
                                        <p:tav tm="100000">
                                          <p:val>
                                            <p:strVal val="#ppt_x"/>
                                          </p:val>
                                        </p:tav>
                                      </p:tavLst>
                                    </p:anim>
                                    <p:anim calcmode="lin" valueType="num">
                                      <p:cBhvr>
                                        <p:cTn id="23"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5484"/>
            <a:ext cx="3437781" cy="4332833"/>
          </a:xfrm>
          <a:prstGeom prst="rect">
            <a:avLst/>
          </a:prstGeom>
          <a:solidFill>
            <a:schemeClr val="tx1">
              <a:lumMod val="65000"/>
            </a:schemeClr>
          </a:solidFill>
          <a:ln>
            <a:noFill/>
          </a:ln>
          <a:effec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95486"/>
            <a:ext cx="3361606" cy="433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323562" y="4023080"/>
            <a:ext cx="3437781" cy="523220"/>
          </a:xfrm>
          <a:prstGeom prst="rect">
            <a:avLst/>
          </a:prstGeom>
          <a:solidFill>
            <a:schemeClr val="tx1">
              <a:lumMod val="65000"/>
            </a:schemeClr>
          </a:solidFill>
          <a:ln w="15875">
            <a:solidFill>
              <a:schemeClr val="bg1"/>
            </a:solidFill>
          </a:ln>
        </p:spPr>
        <p:txBody>
          <a:bodyPr wrap="square" rtlCol="0">
            <a:spAutoFit/>
          </a:bodyPr>
          <a:lstStyle/>
          <a:p>
            <a:r>
              <a:rPr lang="sv-SE" sz="1400" dirty="0" smtClean="0">
                <a:solidFill>
                  <a:schemeClr val="bg1"/>
                </a:solidFill>
              </a:rPr>
              <a:t>30 metersmast som plattform för ett antal UK-antenner men även för deltaantennen</a:t>
            </a:r>
            <a:endParaRPr lang="sv-SE" sz="1400" dirty="0">
              <a:solidFill>
                <a:schemeClr val="bg1"/>
              </a:solidFill>
            </a:endParaRPr>
          </a:p>
        </p:txBody>
      </p:sp>
      <p:sp>
        <p:nvSpPr>
          <p:cNvPr id="3" name="textruta 2"/>
          <p:cNvSpPr txBox="1"/>
          <p:nvPr/>
        </p:nvSpPr>
        <p:spPr>
          <a:xfrm>
            <a:off x="5436096" y="3867894"/>
            <a:ext cx="3361606" cy="646331"/>
          </a:xfrm>
          <a:prstGeom prst="rect">
            <a:avLst/>
          </a:prstGeom>
          <a:solidFill>
            <a:schemeClr val="tx1">
              <a:lumMod val="65000"/>
            </a:schemeClr>
          </a:solidFill>
          <a:ln w="12700">
            <a:solidFill>
              <a:schemeClr val="bg1"/>
            </a:solidFill>
          </a:ln>
        </p:spPr>
        <p:txBody>
          <a:bodyPr wrap="square" rtlCol="0">
            <a:spAutoFit/>
          </a:bodyPr>
          <a:lstStyle/>
          <a:p>
            <a:r>
              <a:rPr lang="sv-SE" sz="1200" dirty="0" smtClean="0">
                <a:solidFill>
                  <a:schemeClr val="bg1"/>
                </a:solidFill>
              </a:rPr>
              <a:t>Planritning över radiostationen på Rindö västra.</a:t>
            </a:r>
          </a:p>
          <a:p>
            <a:r>
              <a:rPr lang="sv-SE" sz="1200" dirty="0" smtClean="0">
                <a:solidFill>
                  <a:schemeClr val="bg1"/>
                </a:solidFill>
              </a:rPr>
              <a:t>Bergrummet streckat inlagt, den s k </a:t>
            </a:r>
            <a:r>
              <a:rPr lang="sv-SE" sz="1200" dirty="0" err="1" smtClean="0">
                <a:solidFill>
                  <a:schemeClr val="bg1"/>
                </a:solidFill>
              </a:rPr>
              <a:t>radiobygg</a:t>
            </a:r>
            <a:r>
              <a:rPr lang="sv-SE" sz="1200" dirty="0" smtClean="0">
                <a:solidFill>
                  <a:schemeClr val="bg1"/>
                </a:solidFill>
              </a:rPr>
              <a:t> –</a:t>
            </a:r>
          </a:p>
          <a:p>
            <a:r>
              <a:rPr lang="sv-SE" sz="1200" dirty="0" err="1">
                <a:solidFill>
                  <a:schemeClr val="bg1"/>
                </a:solidFill>
              </a:rPr>
              <a:t>n</a:t>
            </a:r>
            <a:r>
              <a:rPr lang="sv-SE" sz="1200" dirty="0" err="1" smtClean="0">
                <a:solidFill>
                  <a:schemeClr val="bg1"/>
                </a:solidFill>
              </a:rPr>
              <a:t>aden</a:t>
            </a:r>
            <a:r>
              <a:rPr lang="sv-SE" sz="1200" dirty="0" smtClean="0">
                <a:solidFill>
                  <a:schemeClr val="bg1"/>
                </a:solidFill>
              </a:rPr>
              <a:t>  är  baracken på hjässan.</a:t>
            </a:r>
            <a:endParaRPr lang="sv-SE" sz="1200" dirty="0">
              <a:solidFill>
                <a:schemeClr val="bg1"/>
              </a:solidFill>
            </a:endParaRPr>
          </a:p>
        </p:txBody>
      </p:sp>
      <p:sp>
        <p:nvSpPr>
          <p:cNvPr id="4" name="Platshållare för datum 3"/>
          <p:cNvSpPr>
            <a:spLocks noGrp="1"/>
          </p:cNvSpPr>
          <p:nvPr>
            <p:ph type="dt" sz="half" idx="10"/>
          </p:nvPr>
        </p:nvSpPr>
        <p:spPr/>
        <p:txBody>
          <a:bodyPr/>
          <a:lstStyle/>
          <a:p>
            <a:fld id="{C2317FC1-7B7B-4CDF-8B03-9097357811AA}"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34</a:t>
            </a:fld>
            <a:endParaRPr lang="sv-SE" dirty="0">
              <a:solidFill>
                <a:schemeClr val="bg1"/>
              </a:solidFill>
            </a:endParaRPr>
          </a:p>
        </p:txBody>
      </p:sp>
    </p:spTree>
    <p:custDataLst>
      <p:tags r:id="rId1"/>
    </p:custDataLst>
    <p:extLst>
      <p:ext uri="{BB962C8B-B14F-4D97-AF65-F5344CB8AC3E}">
        <p14:creationId xmlns:p14="http://schemas.microsoft.com/office/powerpoint/2010/main" val="1457497820"/>
      </p:ext>
    </p:extLst>
  </p:cSld>
  <p:clrMapOvr>
    <a:masterClrMapping/>
  </p:clrMapOvr>
  <mc:AlternateContent xmlns:mc="http://schemas.openxmlformats.org/markup-compatibility/2006" xmlns:p14="http://schemas.microsoft.com/office/powerpoint/2010/main">
    <mc:Choice Requires="p14">
      <p:transition spd="slow" p14:dur="2000" advTm="18353"/>
    </mc:Choice>
    <mc:Fallback xmlns="">
      <p:transition spd="slow" advTm="1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3479"/>
            <a:ext cx="7848872"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tshållare för datum 1"/>
          <p:cNvSpPr>
            <a:spLocks noGrp="1"/>
          </p:cNvSpPr>
          <p:nvPr>
            <p:ph type="dt" sz="half" idx="10"/>
          </p:nvPr>
        </p:nvSpPr>
        <p:spPr>
          <a:xfrm>
            <a:off x="107504" y="4767263"/>
            <a:ext cx="2483296" cy="273844"/>
          </a:xfrm>
        </p:spPr>
        <p:txBody>
          <a:bodyPr/>
          <a:lstStyle/>
          <a:p>
            <a:fld id="{0A45D2EE-BE67-4070-B2C9-ADDC7375FC5C}"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dirty="0"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35</a:t>
            </a:fld>
            <a:endParaRPr lang="sv-SE" dirty="0">
              <a:solidFill>
                <a:schemeClr val="bg1"/>
              </a:solidFill>
            </a:endParaRPr>
          </a:p>
        </p:txBody>
      </p:sp>
    </p:spTree>
    <p:custDataLst>
      <p:tags r:id="rId1"/>
    </p:custDataLst>
    <p:extLst>
      <p:ext uri="{BB962C8B-B14F-4D97-AF65-F5344CB8AC3E}">
        <p14:creationId xmlns:p14="http://schemas.microsoft.com/office/powerpoint/2010/main" val="625838915"/>
      </p:ext>
    </p:extLst>
  </p:cSld>
  <p:clrMapOvr>
    <a:masterClrMapping/>
  </p:clrMapOvr>
  <mc:AlternateContent xmlns:mc="http://schemas.openxmlformats.org/markup-compatibility/2006" xmlns:p14="http://schemas.microsoft.com/office/powerpoint/2010/main">
    <mc:Choice Requires="p14">
      <p:transition spd="slow" p14:dur="3400" advTm="4463">
        <p14:reveal/>
      </p:transition>
    </mc:Choice>
    <mc:Fallback xmlns="">
      <p:transition spd="slow" advTm="44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500"/>
                                        <p:tgtEl>
                                          <p:spTgt spid="9218"/>
                                        </p:tgtEl>
                                      </p:cBhvr>
                                    </p:animEffect>
                                    <p:anim calcmode="lin" valueType="num">
                                      <p:cBhvr>
                                        <p:cTn id="8" dur="1500" fill="hold"/>
                                        <p:tgtEl>
                                          <p:spTgt spid="9218"/>
                                        </p:tgtEl>
                                        <p:attrNameLst>
                                          <p:attrName>ppt_x</p:attrName>
                                        </p:attrNameLst>
                                      </p:cBhvr>
                                      <p:tavLst>
                                        <p:tav tm="0">
                                          <p:val>
                                            <p:strVal val="#ppt_x"/>
                                          </p:val>
                                        </p:tav>
                                        <p:tav tm="100000">
                                          <p:val>
                                            <p:strVal val="#ppt_x"/>
                                          </p:val>
                                        </p:tav>
                                      </p:tavLst>
                                    </p:anim>
                                    <p:anim calcmode="lin" valueType="num">
                                      <p:cBhvr>
                                        <p:cTn id="9" dur="15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467544" y="4823700"/>
            <a:ext cx="2133600" cy="273844"/>
          </a:xfrm>
        </p:spPr>
        <p:txBody>
          <a:bodyPr/>
          <a:lstStyle/>
          <a:p>
            <a:fld id="{C7B87B37-86FC-4270-8F19-C2A7A22E0C72}" type="datetime1">
              <a:rPr lang="sv-SE" smtClean="0">
                <a:solidFill>
                  <a:schemeClr val="bg1"/>
                </a:solidFill>
              </a:rPr>
              <a:t>2014-08-27</a:t>
            </a:fld>
            <a:endParaRPr lang="sv-SE" dirty="0">
              <a:solidFill>
                <a:schemeClr val="bg1"/>
              </a:solidFill>
            </a:endParaRPr>
          </a:p>
        </p:txBody>
      </p:sp>
      <p:sp>
        <p:nvSpPr>
          <p:cNvPr id="5" name="Platshållare för sidfot 4"/>
          <p:cNvSpPr>
            <a:spLocks noGrp="1"/>
          </p:cNvSpPr>
          <p:nvPr>
            <p:ph type="ftr" sz="quarter" idx="11"/>
          </p:nvPr>
        </p:nvSpPr>
        <p:spPr/>
        <p:txBody>
          <a:bodyPr/>
          <a:lstStyle/>
          <a:p>
            <a:r>
              <a:rPr lang="sv-SE" dirty="0" smtClean="0"/>
              <a:t>                    </a:t>
            </a:r>
            <a:r>
              <a:rPr lang="sv-SE" dirty="0" smtClean="0">
                <a:solidFill>
                  <a:schemeClr val="bg1"/>
                </a:solidFill>
              </a:rPr>
              <a:t>Copyright: Arne Ahlström</a:t>
            </a:r>
            <a:endParaRPr lang="sv-SE" dirty="0">
              <a:solidFill>
                <a:schemeClr val="bg1"/>
              </a:solidFill>
            </a:endParaRPr>
          </a:p>
        </p:txBody>
      </p:sp>
      <p:sp>
        <p:nvSpPr>
          <p:cNvPr id="6" name="Platshållare för bildnummer 5"/>
          <p:cNvSpPr>
            <a:spLocks noGrp="1"/>
          </p:cNvSpPr>
          <p:nvPr>
            <p:ph type="sldNum" sz="quarter" idx="12"/>
          </p:nvPr>
        </p:nvSpPr>
        <p:spPr/>
        <p:txBody>
          <a:bodyPr/>
          <a:lstStyle/>
          <a:p>
            <a:fld id="{4E735E46-477D-43C6-9A03-3DF5CD68E4EE}" type="slidenum">
              <a:rPr lang="sv-SE" smtClean="0">
                <a:solidFill>
                  <a:schemeClr val="bg1"/>
                </a:solidFill>
              </a:rPr>
              <a:t>36</a:t>
            </a:fld>
            <a:endParaRPr lang="sv-SE" dirty="0">
              <a:solidFill>
                <a:schemeClr val="bg1"/>
              </a:solidFill>
            </a:endParaRPr>
          </a:p>
        </p:txBody>
      </p:sp>
      <p:pic>
        <p:nvPicPr>
          <p:cNvPr id="2052" name="Picture 4" descr="E:\VaxRa-Arbetsunderlag\Bilder fr SVF OK att använda\29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23478"/>
            <a:ext cx="8064895" cy="4608512"/>
          </a:xfrm>
          <a:prstGeom prst="rect">
            <a:avLst/>
          </a:prstGeom>
          <a:noFill/>
          <a:extLst>
            <a:ext uri="{909E8E84-426E-40DD-AFC4-6F175D3DCCD1}">
              <a14:hiddenFill xmlns:a14="http://schemas.microsoft.com/office/drawing/2010/main">
                <a:solidFill>
                  <a:srgbClr val="FFFFFF"/>
                </a:solidFill>
              </a14:hiddenFill>
            </a:ext>
          </a:extLst>
        </p:spPr>
      </p:pic>
      <p:pic>
        <p:nvPicPr>
          <p:cNvPr id="2" name="SAF3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00392" y="4299942"/>
            <a:ext cx="232792" cy="232792"/>
          </a:xfrm>
          <a:prstGeom prst="rect">
            <a:avLst/>
          </a:prstGeom>
        </p:spPr>
      </p:pic>
      <p:sp>
        <p:nvSpPr>
          <p:cNvPr id="3" name="textruta 2"/>
          <p:cNvSpPr txBox="1"/>
          <p:nvPr/>
        </p:nvSpPr>
        <p:spPr>
          <a:xfrm>
            <a:off x="1619672" y="3507853"/>
            <a:ext cx="5688632" cy="646331"/>
          </a:xfrm>
          <a:prstGeom prst="rect">
            <a:avLst/>
          </a:prstGeom>
          <a:noFill/>
        </p:spPr>
        <p:txBody>
          <a:bodyPr wrap="square" rtlCol="0">
            <a:spAutoFit/>
          </a:bodyPr>
          <a:lstStyle/>
          <a:p>
            <a:r>
              <a:rPr lang="sv-SE" dirty="0" smtClean="0">
                <a:latin typeface="Garamond" panose="02020404030301010803" pitchFamily="18" charset="0"/>
              </a:rPr>
              <a:t>Varmt </a:t>
            </a:r>
            <a:r>
              <a:rPr lang="sv-SE" smtClean="0">
                <a:latin typeface="Garamond" panose="02020404030301010803" pitchFamily="18" charset="0"/>
              </a:rPr>
              <a:t>tack till </a:t>
            </a:r>
            <a:r>
              <a:rPr lang="sv-SE" dirty="0" smtClean="0">
                <a:latin typeface="Garamond" panose="02020404030301010803" pitchFamily="18" charset="0"/>
              </a:rPr>
              <a:t>alla som har medverkat till att minnet av nu sekelgamla Vaxholm radio firas den 23 augusti 2014</a:t>
            </a:r>
            <a:endParaRPr lang="sv-SE" dirty="0">
              <a:latin typeface="Garamond" panose="02020404030301010803" pitchFamily="18" charset="0"/>
            </a:endParaRPr>
          </a:p>
        </p:txBody>
      </p:sp>
    </p:spTree>
    <p:custDataLst>
      <p:tags r:id="rId1"/>
    </p:custDataLst>
    <p:extLst>
      <p:ext uri="{BB962C8B-B14F-4D97-AF65-F5344CB8AC3E}">
        <p14:creationId xmlns:p14="http://schemas.microsoft.com/office/powerpoint/2010/main" val="2753042430"/>
      </p:ext>
    </p:extLst>
  </p:cSld>
  <p:clrMapOvr>
    <a:masterClrMapping/>
  </p:clrMapOvr>
  <mc:AlternateContent xmlns:mc="http://schemas.openxmlformats.org/markup-compatibility/2006" xmlns:p14="http://schemas.microsoft.com/office/powerpoint/2010/main">
    <mc:Choice Requires="p14">
      <p:transition spd="slow" p14:dur="3400" advTm="83811">
        <p14:reveal/>
      </p:transition>
    </mc:Choice>
    <mc:Fallback xmlns="">
      <p:transition spd="slow" advTm="83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500"/>
                                        <p:tgtEl>
                                          <p:spTgt spid="2052"/>
                                        </p:tgtEl>
                                      </p:cBhvr>
                                    </p:animEffect>
                                    <p:anim calcmode="lin" valueType="num">
                                      <p:cBhvr>
                                        <p:cTn id="8" dur="1500" fill="hold"/>
                                        <p:tgtEl>
                                          <p:spTgt spid="2052"/>
                                        </p:tgtEl>
                                        <p:attrNameLst>
                                          <p:attrName>ppt_x</p:attrName>
                                        </p:attrNameLst>
                                      </p:cBhvr>
                                      <p:tavLst>
                                        <p:tav tm="0">
                                          <p:val>
                                            <p:strVal val="#ppt_x"/>
                                          </p:val>
                                        </p:tav>
                                        <p:tav tm="100000">
                                          <p:val>
                                            <p:strVal val="#ppt_x"/>
                                          </p:val>
                                        </p:tav>
                                      </p:tavLst>
                                    </p:anim>
                                    <p:anim calcmode="lin" valueType="num">
                                      <p:cBhvr>
                                        <p:cTn id="9" dur="15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500"/>
                                  </p:stCondLst>
                                  <p:childTnLst>
                                    <p:cmd type="call" cmd="playFrom(0.0)">
                                      <p:cBhvr>
                                        <p:cTn id="13" dur="76380" fill="hold"/>
                                        <p:tgtEl>
                                          <p:spTgt spid="2"/>
                                        </p:tgtEl>
                                      </p:cBhvr>
                                    </p:cmd>
                                  </p:childTnLst>
                                </p:cTn>
                              </p:par>
                              <p:par>
                                <p:cTn id="14" presetID="42" presetClass="entr" presetSubtype="0" fill="hold" grpId="0" nodeType="withEffect">
                                  <p:stCondLst>
                                    <p:cond delay="4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3" grpId="0"/>
    </p:bldLst>
  </p:timing>
  <p:extLst mod="1">
    <p:ext uri="{E180D4A7-C9FB-4DFB-919C-405C955672EB}">
      <p14:showEvtLst xmlns:p14="http://schemas.microsoft.com/office/powerpoint/2010/main">
        <p14:playEvt time="4564" objId="2"/>
        <p14:stopEvt time="81094"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t>2014-08-27</a:t>
            </a:fld>
            <a:endParaRPr lang="sv-SE"/>
          </a:p>
        </p:txBody>
      </p:sp>
      <p:sp>
        <p:nvSpPr>
          <p:cNvPr id="5" name="Platshållare för sidfot 4"/>
          <p:cNvSpPr>
            <a:spLocks noGrp="1"/>
          </p:cNvSpPr>
          <p:nvPr>
            <p:ph type="ftr" sz="quarter" idx="11"/>
          </p:nvPr>
        </p:nvSpPr>
        <p:spPr/>
        <p:txBody>
          <a:bodyPr/>
          <a:lstStyle/>
          <a:p>
            <a:r>
              <a:rPr lang="sv-SE" smtClean="0"/>
              <a:t>                    Copyright: Arne Ahlström</a:t>
            </a:r>
            <a:endParaRPr lang="sv-SE"/>
          </a:p>
        </p:txBody>
      </p:sp>
      <p:sp>
        <p:nvSpPr>
          <p:cNvPr id="6" name="Platshållare för bildnummer 5"/>
          <p:cNvSpPr>
            <a:spLocks noGrp="1"/>
          </p:cNvSpPr>
          <p:nvPr>
            <p:ph type="sldNum" sz="quarter" idx="12"/>
          </p:nvPr>
        </p:nvSpPr>
        <p:spPr/>
        <p:txBody>
          <a:bodyPr/>
          <a:lstStyle/>
          <a:p>
            <a:fld id="{4E735E46-477D-43C6-9A03-3DF5CD68E4EE}" type="slidenum">
              <a:rPr lang="sv-SE" smtClean="0"/>
              <a:t>37</a:t>
            </a:fld>
            <a:endParaRPr lang="sv-SE"/>
          </a:p>
        </p:txBody>
      </p:sp>
      <p:sp>
        <p:nvSpPr>
          <p:cNvPr id="7" name="textruta 6"/>
          <p:cNvSpPr txBox="1"/>
          <p:nvPr/>
        </p:nvSpPr>
        <p:spPr>
          <a:xfrm>
            <a:off x="611560" y="1707654"/>
            <a:ext cx="8064896" cy="2062103"/>
          </a:xfrm>
          <a:prstGeom prst="rect">
            <a:avLst/>
          </a:prstGeom>
          <a:noFill/>
        </p:spPr>
        <p:txBody>
          <a:bodyPr wrap="square" rtlCol="0">
            <a:spAutoFit/>
          </a:bodyPr>
          <a:lstStyle/>
          <a:p>
            <a:r>
              <a:rPr lang="sv-SE" sz="1600" b="1" dirty="0" smtClean="0">
                <a:solidFill>
                  <a:schemeClr val="bg1"/>
                </a:solidFill>
                <a:latin typeface="Garamond" panose="02020404030301010803" pitchFamily="18" charset="0"/>
              </a:rPr>
              <a:t>Källor till bilder, videos och dokument i bildspelet.</a:t>
            </a:r>
          </a:p>
          <a:p>
            <a:endParaRPr lang="sv-SE" sz="1600" b="1" dirty="0" smtClean="0">
              <a:solidFill>
                <a:schemeClr val="bg1"/>
              </a:solidFill>
              <a:latin typeface="Garamond" panose="02020404030301010803" pitchFamily="18" charset="0"/>
            </a:endParaRPr>
          </a:p>
          <a:p>
            <a:r>
              <a:rPr lang="sv-SE" sz="1600" b="1" dirty="0" smtClean="0">
                <a:solidFill>
                  <a:schemeClr val="bg1"/>
                </a:solidFill>
                <a:latin typeface="Garamond" panose="02020404030301010803" pitchFamily="18" charset="0"/>
              </a:rPr>
              <a:t>Tekniska museet, Marinmuseet, Vaxholms fästningsmuseum , Riks-och Krigsarkiven, Marinen, Statens Fastighetsverk/SFV</a:t>
            </a:r>
            <a:r>
              <a:rPr lang="sv-SE" sz="1600" b="1" dirty="0">
                <a:solidFill>
                  <a:schemeClr val="bg1"/>
                </a:solidFill>
                <a:latin typeface="Garamond" panose="02020404030301010803" pitchFamily="18" charset="0"/>
              </a:rPr>
              <a:t>, SVT/Öppet arkiv, </a:t>
            </a:r>
            <a:r>
              <a:rPr lang="sv-SE" sz="1600" b="1" dirty="0" smtClean="0">
                <a:solidFill>
                  <a:schemeClr val="bg1"/>
                </a:solidFill>
                <a:latin typeface="Garamond" panose="02020404030301010803" pitchFamily="18" charset="0"/>
              </a:rPr>
              <a:t>BBC/Marconi, </a:t>
            </a:r>
            <a:r>
              <a:rPr lang="sv-SE" sz="1600" b="1" dirty="0">
                <a:solidFill>
                  <a:schemeClr val="bg1"/>
                </a:solidFill>
                <a:latin typeface="Garamond" panose="02020404030301010803" pitchFamily="18" charset="0"/>
              </a:rPr>
              <a:t>Strömma </a:t>
            </a:r>
            <a:r>
              <a:rPr lang="sv-SE" sz="1600" b="1" dirty="0" smtClean="0">
                <a:solidFill>
                  <a:schemeClr val="bg1"/>
                </a:solidFill>
                <a:latin typeface="Garamond" panose="02020404030301010803" pitchFamily="18" charset="0"/>
              </a:rPr>
              <a:t>Kanal och privata bilder av författaren.</a:t>
            </a:r>
          </a:p>
          <a:p>
            <a:endParaRPr lang="sv-SE" sz="1600" b="1" dirty="0">
              <a:solidFill>
                <a:schemeClr val="bg1"/>
              </a:solidFill>
              <a:latin typeface="Garamond" panose="02020404030301010803" pitchFamily="18" charset="0"/>
            </a:endParaRPr>
          </a:p>
          <a:p>
            <a:r>
              <a:rPr lang="sv-SE" sz="1600" b="1" dirty="0" smtClean="0">
                <a:solidFill>
                  <a:schemeClr val="bg1"/>
                </a:solidFill>
                <a:latin typeface="Garamond" panose="02020404030301010803" pitchFamily="18" charset="0"/>
              </a:rPr>
              <a:t>Musikklipp: Bild 1 = Kustartilleriets defileringsmarsch</a:t>
            </a:r>
          </a:p>
          <a:p>
            <a:r>
              <a:rPr lang="sv-SE" sz="1600" b="1" dirty="0">
                <a:solidFill>
                  <a:schemeClr val="bg1"/>
                </a:solidFill>
                <a:latin typeface="Garamond" panose="02020404030301010803" pitchFamily="18" charset="0"/>
              </a:rPr>
              <a:t> </a:t>
            </a:r>
            <a:r>
              <a:rPr lang="sv-SE" sz="1600" b="1" dirty="0" smtClean="0">
                <a:solidFill>
                  <a:schemeClr val="bg1"/>
                </a:solidFill>
                <a:latin typeface="Garamond" panose="02020404030301010803" pitchFamily="18" charset="0"/>
              </a:rPr>
              <a:t>                    Bild 26 = Marinens paradmarsch</a:t>
            </a:r>
          </a:p>
        </p:txBody>
      </p:sp>
    </p:spTree>
    <p:custDataLst>
      <p:tags r:id="rId1"/>
    </p:custDataLst>
    <p:extLst>
      <p:ext uri="{BB962C8B-B14F-4D97-AF65-F5344CB8AC3E}">
        <p14:creationId xmlns:p14="http://schemas.microsoft.com/office/powerpoint/2010/main" val="1503466542"/>
      </p:ext>
    </p:extLst>
  </p:cSld>
  <p:clrMapOvr>
    <a:masterClrMapping/>
  </p:clrMapOvr>
  <mc:AlternateContent xmlns:mc="http://schemas.openxmlformats.org/markup-compatibility/2006" xmlns:p14="http://schemas.microsoft.com/office/powerpoint/2010/main">
    <mc:Choice Requires="p14">
      <p:transition spd="slow" p14:dur="2000" advTm="8282"/>
    </mc:Choice>
    <mc:Fallback xmlns="">
      <p:transition spd="slow" advTm="82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B87B37-86FC-4270-8F19-C2A7A22E0C72}" type="datetime1">
              <a:rPr lang="sv-SE" smtClean="0"/>
              <a:t>2014-08-27</a:t>
            </a:fld>
            <a:endParaRPr lang="sv-SE"/>
          </a:p>
        </p:txBody>
      </p:sp>
      <p:sp>
        <p:nvSpPr>
          <p:cNvPr id="5" name="Platshållare för sidfot 4"/>
          <p:cNvSpPr>
            <a:spLocks noGrp="1"/>
          </p:cNvSpPr>
          <p:nvPr>
            <p:ph type="ftr" sz="quarter" idx="11"/>
          </p:nvPr>
        </p:nvSpPr>
        <p:spPr/>
        <p:txBody>
          <a:bodyPr/>
          <a:lstStyle/>
          <a:p>
            <a:r>
              <a:rPr lang="sv-SE" smtClean="0"/>
              <a:t>                    Copyright: Arne Ahlström</a:t>
            </a:r>
            <a:endParaRPr lang="sv-SE"/>
          </a:p>
        </p:txBody>
      </p:sp>
      <p:sp>
        <p:nvSpPr>
          <p:cNvPr id="6" name="Platshållare för bildnummer 5"/>
          <p:cNvSpPr>
            <a:spLocks noGrp="1"/>
          </p:cNvSpPr>
          <p:nvPr>
            <p:ph type="sldNum" sz="quarter" idx="12"/>
          </p:nvPr>
        </p:nvSpPr>
        <p:spPr/>
        <p:txBody>
          <a:bodyPr/>
          <a:lstStyle/>
          <a:p>
            <a:fld id="{4E735E46-477D-43C6-9A03-3DF5CD68E4EE}" type="slidenum">
              <a:rPr lang="sv-SE" smtClean="0"/>
              <a:t>4</a:t>
            </a:fld>
            <a:endParaRPr lang="sv-SE"/>
          </a:p>
        </p:txBody>
      </p:sp>
      <p:pic>
        <p:nvPicPr>
          <p:cNvPr id="8" name="MP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02259" y="267494"/>
            <a:ext cx="6480721" cy="4234971"/>
          </a:xfrm>
          <a:prstGeom prst="rect">
            <a:avLst/>
          </a:prstGeom>
        </p:spPr>
      </p:pic>
    </p:spTree>
    <p:custDataLst>
      <p:tags r:id="rId1"/>
    </p:custDataLst>
    <p:extLst>
      <p:ext uri="{BB962C8B-B14F-4D97-AF65-F5344CB8AC3E}">
        <p14:creationId xmlns:p14="http://schemas.microsoft.com/office/powerpoint/2010/main" val="3251557162"/>
      </p:ext>
    </p:extLst>
  </p:cSld>
  <p:clrMapOvr>
    <a:masterClrMapping/>
  </p:clrMapOvr>
  <mc:AlternateContent xmlns:mc="http://schemas.openxmlformats.org/markup-compatibility/2006" xmlns:p14="http://schemas.microsoft.com/office/powerpoint/2010/main">
    <mc:Choice Requires="p14">
      <p:transition spd="slow" p14:dur="3400" advTm="54918">
        <p14:reveal/>
      </p:transition>
    </mc:Choice>
    <mc:Fallback xmlns="">
      <p:transition spd="slow" advTm="549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51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extLst>
    <p:ext uri="{E180D4A7-C9FB-4DFB-919C-405C955672EB}">
      <p14:showEvtLst xmlns:p14="http://schemas.microsoft.com/office/powerpoint/2010/main">
        <p14:playEvt time="1990" objId="8"/>
        <p14:stopEvt time="53268"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39502"/>
            <a:ext cx="488342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ktangel 4"/>
          <p:cNvSpPr/>
          <p:nvPr/>
        </p:nvSpPr>
        <p:spPr>
          <a:xfrm>
            <a:off x="5436096" y="377669"/>
            <a:ext cx="3541509" cy="3785652"/>
          </a:xfrm>
          <a:prstGeom prst="rect">
            <a:avLst/>
          </a:prstGeom>
        </p:spPr>
        <p:txBody>
          <a:bodyPr wrap="square">
            <a:spAutoFit/>
          </a:bodyPr>
          <a:lstStyle/>
          <a:p>
            <a:r>
              <a:rPr lang="sv-SE" sz="2000" dirty="0" smtClean="0">
                <a:solidFill>
                  <a:schemeClr val="bg1"/>
                </a:solidFill>
              </a:rPr>
              <a:t>1899 besökte  svenska ång- korvetten Balder den </a:t>
            </a:r>
            <a:r>
              <a:rPr lang="sv-SE" sz="2000" dirty="0" err="1" smtClean="0">
                <a:solidFill>
                  <a:schemeClr val="bg1"/>
                </a:solidFill>
              </a:rPr>
              <a:t>engel</a:t>
            </a:r>
            <a:r>
              <a:rPr lang="sv-SE" sz="2000" dirty="0" smtClean="0">
                <a:solidFill>
                  <a:schemeClr val="bg1"/>
                </a:solidFill>
              </a:rPr>
              <a:t>-</a:t>
            </a:r>
          </a:p>
          <a:p>
            <a:r>
              <a:rPr lang="sv-SE" sz="2000" dirty="0" smtClean="0">
                <a:solidFill>
                  <a:schemeClr val="bg1"/>
                </a:solidFill>
              </a:rPr>
              <a:t>ska örlogsstationen </a:t>
            </a:r>
            <a:r>
              <a:rPr lang="sv-SE" sz="2000" dirty="0" err="1" smtClean="0">
                <a:solidFill>
                  <a:schemeClr val="bg1"/>
                </a:solidFill>
              </a:rPr>
              <a:t>Daven</a:t>
            </a:r>
            <a:r>
              <a:rPr lang="sv-SE" sz="2000" dirty="0" smtClean="0">
                <a:solidFill>
                  <a:schemeClr val="bg1"/>
                </a:solidFill>
              </a:rPr>
              <a:t> -</a:t>
            </a:r>
          </a:p>
          <a:p>
            <a:r>
              <a:rPr lang="sv-SE" sz="2000" dirty="0" smtClean="0">
                <a:solidFill>
                  <a:schemeClr val="bg1"/>
                </a:solidFill>
              </a:rPr>
              <a:t>port i England, där pågick försök med </a:t>
            </a:r>
            <a:r>
              <a:rPr lang="sv-SE" sz="2000" dirty="0" err="1" smtClean="0">
                <a:solidFill>
                  <a:schemeClr val="bg1"/>
                </a:solidFill>
              </a:rPr>
              <a:t>Marconiutrust</a:t>
            </a:r>
            <a:r>
              <a:rPr lang="sv-SE" sz="2000" dirty="0" smtClean="0">
                <a:solidFill>
                  <a:schemeClr val="bg1"/>
                </a:solidFill>
              </a:rPr>
              <a:t>- </a:t>
            </a:r>
            <a:r>
              <a:rPr lang="sv-SE" sz="2000" dirty="0" err="1" smtClean="0">
                <a:solidFill>
                  <a:schemeClr val="bg1"/>
                </a:solidFill>
              </a:rPr>
              <a:t>ningar</a:t>
            </a:r>
            <a:r>
              <a:rPr lang="sv-SE" sz="2000" dirty="0" smtClean="0">
                <a:solidFill>
                  <a:schemeClr val="bg1"/>
                </a:solidFill>
              </a:rPr>
              <a:t> med ”fördelaktiga” resultat.</a:t>
            </a:r>
          </a:p>
          <a:p>
            <a:endParaRPr lang="sv-SE" sz="2000" dirty="0" smtClean="0">
              <a:solidFill>
                <a:schemeClr val="bg1"/>
              </a:solidFill>
            </a:endParaRPr>
          </a:p>
          <a:p>
            <a:r>
              <a:rPr lang="sv-SE" sz="2000" dirty="0" smtClean="0">
                <a:solidFill>
                  <a:schemeClr val="bg1"/>
                </a:solidFill>
              </a:rPr>
              <a:t>Försök att köpa utrustningar av Marconi gjordes men miss- lyckades, troligen p g a att </a:t>
            </a:r>
            <a:r>
              <a:rPr lang="sv-SE" sz="2000" dirty="0" err="1" smtClean="0">
                <a:solidFill>
                  <a:schemeClr val="bg1"/>
                </a:solidFill>
              </a:rPr>
              <a:t>pa</a:t>
            </a:r>
            <a:r>
              <a:rPr lang="sv-SE" sz="2000" dirty="0" smtClean="0">
                <a:solidFill>
                  <a:schemeClr val="bg1"/>
                </a:solidFill>
              </a:rPr>
              <a:t>- tentfrågan ej var löst i Sverige</a:t>
            </a:r>
            <a:r>
              <a:rPr lang="sv-SE" dirty="0" smtClean="0">
                <a:solidFill>
                  <a:schemeClr val="bg1"/>
                </a:solidFill>
              </a:rPr>
              <a:t>.</a:t>
            </a:r>
          </a:p>
        </p:txBody>
      </p:sp>
      <p:sp>
        <p:nvSpPr>
          <p:cNvPr id="2" name="Platshållare för datum 1"/>
          <p:cNvSpPr>
            <a:spLocks noGrp="1"/>
          </p:cNvSpPr>
          <p:nvPr>
            <p:ph type="dt" sz="half" idx="10"/>
          </p:nvPr>
        </p:nvSpPr>
        <p:spPr/>
        <p:txBody>
          <a:bodyPr/>
          <a:lstStyle/>
          <a:p>
            <a:fld id="{802654C2-D7BB-4ADA-A976-4D41C793D8DF}"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a:xfrm>
            <a:off x="7982371" y="4667076"/>
            <a:ext cx="762000" cy="273844"/>
          </a:xfrm>
        </p:spPr>
        <p:txBody>
          <a:bodyPr/>
          <a:lstStyle/>
          <a:p>
            <a:fld id="{4E735E46-477D-43C6-9A03-3DF5CD68E4EE}" type="slidenum">
              <a:rPr lang="sv-SE" smtClean="0">
                <a:solidFill>
                  <a:schemeClr val="bg1"/>
                </a:solidFill>
              </a:rPr>
              <a:t>5</a:t>
            </a:fld>
            <a:endParaRPr lang="sv-SE" dirty="0">
              <a:solidFill>
                <a:schemeClr val="bg1"/>
              </a:solidFill>
            </a:endParaRPr>
          </a:p>
        </p:txBody>
      </p:sp>
      <p:pic>
        <p:nvPicPr>
          <p:cNvPr id="6" name="07 Karlskrona maringrupps marsch (Karlskrona artillerikårs marsch).wma">
            <a:hlinkClick r:id="" action="ppaction://media"/>
          </p:cNvPr>
          <p:cNvPicPr>
            <a:picLocks noChangeAspect="1"/>
          </p:cNvPicPr>
          <p:nvPr>
            <a:audioFile r:link="rId2"/>
            <p:extLst>
              <p:ext uri="{DAA4B4D4-6D71-4841-9C94-3DE7FCFB9230}">
                <p14:media xmlns:p14="http://schemas.microsoft.com/office/powerpoint/2010/main" r:embed="rId3">
                  <p14:trim st="22000" end="128097.1248"/>
                  <p14:fade in="3000" out="5000"/>
                </p14:media>
              </p:ext>
            </p:extLst>
          </p:nvPr>
        </p:nvPicPr>
        <p:blipFill>
          <a:blip r:embed="rId6"/>
          <a:stretch>
            <a:fillRect/>
          </a:stretch>
        </p:blipFill>
        <p:spPr>
          <a:xfrm>
            <a:off x="8100392" y="4651598"/>
            <a:ext cx="304800" cy="304800"/>
          </a:xfrm>
          <a:prstGeom prst="rect">
            <a:avLst/>
          </a:prstGeom>
        </p:spPr>
      </p:pic>
    </p:spTree>
    <p:custDataLst>
      <p:tags r:id="rId1"/>
    </p:custDataLst>
    <p:extLst>
      <p:ext uri="{BB962C8B-B14F-4D97-AF65-F5344CB8AC3E}">
        <p14:creationId xmlns:p14="http://schemas.microsoft.com/office/powerpoint/2010/main" val="929482276"/>
      </p:ext>
    </p:extLst>
  </p:cSld>
  <p:clrMapOvr>
    <a:masterClrMapping/>
  </p:clrMapOvr>
  <mc:AlternateContent xmlns:mc="http://schemas.openxmlformats.org/markup-compatibility/2006" xmlns:p14="http://schemas.microsoft.com/office/powerpoint/2010/main">
    <mc:Choice Requires="p14">
      <p:transition spd="slow" p14:dur="2000" advTm="17995"/>
    </mc:Choice>
    <mc:Fallback xmlns="">
      <p:transition spd="slow" advTm="17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anim calcmode="lin" valueType="num">
                                      <p:cBhvr>
                                        <p:cTn id="8" dur="1750" fill="hold"/>
                                        <p:tgtEl>
                                          <p:spTgt spid="2050"/>
                                        </p:tgtEl>
                                        <p:attrNameLst>
                                          <p:attrName>ppt_x</p:attrName>
                                        </p:attrNameLst>
                                      </p:cBhvr>
                                      <p:tavLst>
                                        <p:tav tm="0">
                                          <p:val>
                                            <p:strVal val="#ppt_x"/>
                                          </p:val>
                                        </p:tav>
                                        <p:tav tm="100000">
                                          <p:val>
                                            <p:strVal val="#ppt_x"/>
                                          </p:val>
                                        </p:tav>
                                      </p:tavLst>
                                    </p:anim>
                                    <p:anim calcmode="lin" valueType="num">
                                      <p:cBhvr>
                                        <p:cTn id="9" dur="1750" fill="hold"/>
                                        <p:tgtEl>
                                          <p:spTgt spid="205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119" fill="hold"/>
                                        <p:tgtEl>
                                          <p:spTgt spid="6"/>
                                        </p:tgtEl>
                                      </p:cBhvr>
                                    </p:cmd>
                                  </p:childTnLst>
                                  <p:subTnLst>
                                    <p:animClr clrSpc="rgb" dir="cw">
                                      <p:cBhvr override="childStyle">
                                        <p:cTn dur="1" fill="hold" display="0" masterRel="nextClick" afterEffect="1"/>
                                        <p:tgtEl>
                                          <p:spTgt spid="6"/>
                                        </p:tgtEl>
                                        <p:attrNameLst>
                                          <p:attrName>ppt_c</p:attrName>
                                        </p:attrNameLst>
                                      </p:cBhvr>
                                      <p:to>
                                        <a:schemeClr val="tx1"/>
                                      </p:to>
                                    </p:animClr>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ppt_x</p:attrName>
                                        </p:attrNameLst>
                                      </p:cBhvr>
                                      <p:tavLst>
                                        <p:tav tm="0">
                                          <p:val>
                                            <p:strVal val="#ppt_x"/>
                                          </p:val>
                                        </p:tav>
                                        <p:tav tm="100000">
                                          <p:val>
                                            <p:strVal val="#ppt_x"/>
                                          </p:val>
                                        </p:tav>
                                      </p:tavLst>
                                    </p:anim>
                                    <p:anim calcmode="lin" valueType="num">
                                      <p:cBhvr>
                                        <p:cTn id="18"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4151">
                <p:cTn id="19" fill="hold" display="0">
                  <p:stCondLst>
                    <p:cond delay="indefinite"/>
                  </p:stCondLst>
                  <p:endCondLst>
                    <p:cond evt="onStopAudio" delay="0">
                      <p:tgtEl>
                        <p:sldTgt/>
                      </p:tgtEl>
                    </p:cond>
                  </p:endCondLst>
                </p:cTn>
                <p:tgtEl>
                  <p:spTgt spid="6"/>
                </p:tgtEl>
              </p:cMediaNode>
            </p:audio>
          </p:childTnLst>
        </p:cTn>
      </p:par>
    </p:tnLst>
    <p:bldLst>
      <p:bldP spid="5" grpId="0"/>
    </p:bldLst>
  </p:timing>
  <p:extLst>
    <p:ext uri="{E180D4A7-C9FB-4DFB-919C-405C955672EB}">
      <p14:showEvtLst xmlns:p14="http://schemas.microsoft.com/office/powerpoint/2010/main">
        <p14:playEvt time="1428" objId="6"/>
        <p14:stopEvt time="11611"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historisches-wertpapierhaus.de/auktionen/pa3/Los1325.jpg"/>
          <p:cNvPicPr>
            <a:picLocks noChangeAspect="1" noChangeArrowheads="1"/>
          </p:cNvPicPr>
          <p:nvPr/>
        </p:nvPicPr>
        <p:blipFill>
          <a:blip r:embed="rId3"/>
          <a:srcRect/>
          <a:stretch>
            <a:fillRect/>
          </a:stretch>
        </p:blipFill>
        <p:spPr bwMode="auto">
          <a:xfrm>
            <a:off x="395536" y="411510"/>
            <a:ext cx="2286016" cy="1764939"/>
          </a:xfrm>
          <a:prstGeom prst="rect">
            <a:avLst/>
          </a:prstGeom>
          <a:noFill/>
        </p:spPr>
      </p:pic>
      <p:sp>
        <p:nvSpPr>
          <p:cNvPr id="6" name="Rektangel 5"/>
          <p:cNvSpPr/>
          <p:nvPr/>
        </p:nvSpPr>
        <p:spPr>
          <a:xfrm>
            <a:off x="2681552" y="555526"/>
            <a:ext cx="6210928" cy="1631216"/>
          </a:xfrm>
          <a:prstGeom prst="rect">
            <a:avLst/>
          </a:prstGeom>
        </p:spPr>
        <p:txBody>
          <a:bodyPr wrap="square">
            <a:spAutoFit/>
          </a:bodyPr>
          <a:lstStyle/>
          <a:p>
            <a:r>
              <a:rPr lang="sv-SE" sz="2000" dirty="0" smtClean="0">
                <a:solidFill>
                  <a:schemeClr val="bg1"/>
                </a:solidFill>
              </a:rPr>
              <a:t>Kontakt togs nu med Siemens &amp; </a:t>
            </a:r>
            <a:r>
              <a:rPr lang="sv-SE" sz="2000" dirty="0" err="1" smtClean="0">
                <a:solidFill>
                  <a:schemeClr val="bg1"/>
                </a:solidFill>
              </a:rPr>
              <a:t>Halske</a:t>
            </a:r>
            <a:r>
              <a:rPr lang="sv-SE" sz="2000" dirty="0" smtClean="0">
                <a:solidFill>
                  <a:schemeClr val="bg1"/>
                </a:solidFill>
              </a:rPr>
              <a:t> och AEG i Tyskland och redan på hösten 1900 fanns två försöks- utrustningar på plats i Sverige och installerades om- bord på två ångslupar i Karlskrona.</a:t>
            </a:r>
          </a:p>
          <a:p>
            <a:r>
              <a:rPr lang="sv-SE" sz="2000" dirty="0" smtClean="0">
                <a:solidFill>
                  <a:schemeClr val="bg1"/>
                </a:solidFill>
              </a:rPr>
              <a:t>Resultaten från proven var klart positiva.</a:t>
            </a:r>
          </a:p>
        </p:txBody>
      </p:sp>
      <p:sp>
        <p:nvSpPr>
          <p:cNvPr id="2" name="Platshållare för datum 1"/>
          <p:cNvSpPr>
            <a:spLocks noGrp="1"/>
          </p:cNvSpPr>
          <p:nvPr>
            <p:ph type="dt" sz="half" idx="10"/>
          </p:nvPr>
        </p:nvSpPr>
        <p:spPr>
          <a:xfrm>
            <a:off x="452086" y="4803998"/>
            <a:ext cx="2133600" cy="273844"/>
          </a:xfrm>
        </p:spPr>
        <p:txBody>
          <a:bodyPr/>
          <a:lstStyle/>
          <a:p>
            <a:fld id="{861519C1-F9AB-4A82-8500-BDED54E01060}"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6</a:t>
            </a:fld>
            <a:endParaRPr lang="sv-SE" dirty="0">
              <a:solidFill>
                <a:schemeClr val="bg1"/>
              </a:solidFill>
            </a:endParaRPr>
          </a:p>
        </p:txBody>
      </p:sp>
      <p:sp>
        <p:nvSpPr>
          <p:cNvPr id="8" name="Rektangel 7"/>
          <p:cNvSpPr/>
          <p:nvPr/>
        </p:nvSpPr>
        <p:spPr>
          <a:xfrm>
            <a:off x="2891515" y="3435846"/>
            <a:ext cx="5617561" cy="1200329"/>
          </a:xfrm>
          <a:prstGeom prst="rect">
            <a:avLst/>
          </a:prstGeom>
          <a:solidFill>
            <a:schemeClr val="tx1">
              <a:lumMod val="75000"/>
            </a:schemeClr>
          </a:solidFill>
          <a:ln w="25400">
            <a:solidFill>
              <a:srgbClr val="FF0000"/>
            </a:solidFill>
          </a:ln>
          <a:scene3d>
            <a:camera prst="orthographicFront"/>
            <a:lightRig rig="threePt" dir="t"/>
          </a:scene3d>
          <a:sp3d>
            <a:bevelT/>
            <a:bevelB/>
          </a:sp3d>
        </p:spPr>
        <p:txBody>
          <a:bodyPr wrap="square">
            <a:spAutoFit/>
          </a:bodyPr>
          <a:lstStyle/>
          <a:p>
            <a:r>
              <a:rPr lang="sv-SE" sz="2400" b="1" dirty="0">
                <a:solidFill>
                  <a:schemeClr val="bg1"/>
                </a:solidFill>
                <a:latin typeface="Garamond" panose="02020404030301010803" pitchFamily="18" charset="0"/>
              </a:rPr>
              <a:t>Men vem var nog kvalificerad att leda det fortsatta införandet av </a:t>
            </a:r>
            <a:r>
              <a:rPr lang="sv-SE" sz="2400" b="1" dirty="0" smtClean="0">
                <a:solidFill>
                  <a:schemeClr val="bg1"/>
                </a:solidFill>
                <a:latin typeface="Garamond" panose="02020404030301010803" pitchFamily="18" charset="0"/>
              </a:rPr>
              <a:t>gnisttekniken vid </a:t>
            </a:r>
            <a:r>
              <a:rPr lang="sv-SE" sz="2400" b="1" dirty="0">
                <a:solidFill>
                  <a:schemeClr val="bg1"/>
                </a:solidFill>
                <a:latin typeface="Garamond" panose="02020404030301010803" pitchFamily="18" charset="0"/>
              </a:rPr>
              <a:t>flottans enheter?</a:t>
            </a:r>
          </a:p>
        </p:txBody>
      </p:sp>
      <p:pic>
        <p:nvPicPr>
          <p:cNvPr id="1026" name="Picture 2" descr="F:\VaxRa-Arbetsunderlag\Skärmklipp A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427734"/>
            <a:ext cx="2286016" cy="7304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9432891"/>
      </p:ext>
    </p:extLst>
  </p:cSld>
  <p:clrMapOvr>
    <a:masterClrMapping/>
  </p:clrMapOvr>
  <mc:AlternateContent xmlns:mc="http://schemas.openxmlformats.org/markup-compatibility/2006" xmlns:p14="http://schemas.microsoft.com/office/powerpoint/2010/main">
    <mc:Choice Requires="p14">
      <p:transition spd="slow" p14:dur="2000" advTm="21739"/>
    </mc:Choice>
    <mc:Fallback xmlns="">
      <p:transition spd="slow" advTm="21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anim calcmode="lin" valueType="num">
                                      <p:cBhvr>
                                        <p:cTn id="22" dur="1500" fill="hold"/>
                                        <p:tgtEl>
                                          <p:spTgt spid="6"/>
                                        </p:tgtEl>
                                        <p:attrNameLst>
                                          <p:attrName>ppt_x</p:attrName>
                                        </p:attrNameLst>
                                      </p:cBhvr>
                                      <p:tavLst>
                                        <p:tav tm="0">
                                          <p:val>
                                            <p:strVal val="#ppt_x"/>
                                          </p:val>
                                        </p:tav>
                                        <p:tav tm="100000">
                                          <p:val>
                                            <p:strVal val="#ppt_x"/>
                                          </p:val>
                                        </p:tav>
                                      </p:tavLst>
                                    </p:anim>
                                    <p:anim calcmode="lin" valueType="num">
                                      <p:cBhvr>
                                        <p:cTn id="23"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500"/>
                                        <p:tgtEl>
                                          <p:spTgt spid="8"/>
                                        </p:tgtEl>
                                      </p:cBhvr>
                                    </p:animEffect>
                                    <p:anim calcmode="lin" valueType="num">
                                      <p:cBhvr>
                                        <p:cTn id="29" dur="1500" fill="hold"/>
                                        <p:tgtEl>
                                          <p:spTgt spid="8"/>
                                        </p:tgtEl>
                                        <p:attrNameLst>
                                          <p:attrName>ppt_x</p:attrName>
                                        </p:attrNameLst>
                                      </p:cBhvr>
                                      <p:tavLst>
                                        <p:tav tm="0">
                                          <p:val>
                                            <p:strVal val="#ppt_x"/>
                                          </p:val>
                                        </p:tav>
                                        <p:tav tm="100000">
                                          <p:val>
                                            <p:strVal val="#ppt_x"/>
                                          </p:val>
                                        </p:tav>
                                      </p:tavLst>
                                    </p:anim>
                                    <p:anim calcmode="lin" valueType="num">
                                      <p:cBhvr>
                                        <p:cTn id="30"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10" y="267494"/>
            <a:ext cx="234367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ktangel 4"/>
          <p:cNvSpPr/>
          <p:nvPr/>
        </p:nvSpPr>
        <p:spPr>
          <a:xfrm>
            <a:off x="2843808" y="285735"/>
            <a:ext cx="6085910" cy="4093428"/>
          </a:xfrm>
          <a:prstGeom prst="rect">
            <a:avLst/>
          </a:prstGeom>
        </p:spPr>
        <p:txBody>
          <a:bodyPr wrap="square">
            <a:spAutoFit/>
          </a:bodyPr>
          <a:lstStyle/>
          <a:p>
            <a:r>
              <a:rPr lang="sv-SE" sz="2000" b="1" dirty="0" smtClean="0">
                <a:solidFill>
                  <a:schemeClr val="bg1"/>
                </a:solidFill>
              </a:rPr>
              <a:t>Charles Leon de Champs</a:t>
            </a:r>
            <a:r>
              <a:rPr lang="sv-SE" sz="2000" dirty="0" smtClean="0">
                <a:solidFill>
                  <a:schemeClr val="bg1"/>
                </a:solidFill>
              </a:rPr>
              <a:t>, född 1873 i Stockholm och tjänstgörande som ung löjtnant vid KMF </a:t>
            </a:r>
            <a:r>
              <a:rPr lang="sv-SE" sz="2000" dirty="0" err="1" smtClean="0">
                <a:solidFill>
                  <a:schemeClr val="bg1"/>
                </a:solidFill>
              </a:rPr>
              <a:t>artil</a:t>
            </a:r>
            <a:r>
              <a:rPr lang="sv-SE" sz="2000" dirty="0" smtClean="0">
                <a:solidFill>
                  <a:schemeClr val="bg1"/>
                </a:solidFill>
              </a:rPr>
              <a:t>- </a:t>
            </a:r>
            <a:r>
              <a:rPr lang="sv-SE" sz="2000" dirty="0" err="1" smtClean="0">
                <a:solidFill>
                  <a:schemeClr val="bg1"/>
                </a:solidFill>
              </a:rPr>
              <a:t>leriavdelning</a:t>
            </a:r>
            <a:r>
              <a:rPr lang="sv-SE" sz="2000" dirty="0" smtClean="0">
                <a:solidFill>
                  <a:schemeClr val="bg1"/>
                </a:solidFill>
              </a:rPr>
              <a:t>, utsågs 1900 till chef för hela försöks- verksamheten.</a:t>
            </a:r>
          </a:p>
          <a:p>
            <a:endParaRPr lang="sv-SE" sz="2000" dirty="0" smtClean="0">
              <a:solidFill>
                <a:schemeClr val="bg1"/>
              </a:solidFill>
            </a:endParaRPr>
          </a:p>
          <a:p>
            <a:r>
              <a:rPr lang="sv-SE" sz="2000" dirty="0" smtClean="0">
                <a:solidFill>
                  <a:schemeClr val="bg1"/>
                </a:solidFill>
              </a:rPr>
              <a:t>de Champs var mycket välutbildad med </a:t>
            </a:r>
            <a:r>
              <a:rPr lang="sv-SE" sz="2000" dirty="0" err="1" smtClean="0">
                <a:solidFill>
                  <a:schemeClr val="bg1"/>
                </a:solidFill>
              </a:rPr>
              <a:t>bl</a:t>
            </a:r>
            <a:r>
              <a:rPr lang="sv-SE" sz="2000" dirty="0" smtClean="0">
                <a:solidFill>
                  <a:schemeClr val="bg1"/>
                </a:solidFill>
              </a:rPr>
              <a:t> a högskole- studier i artilleri och med tjänstgöring vid Svea ingen- </a:t>
            </a:r>
            <a:r>
              <a:rPr lang="sv-SE" sz="2000" dirty="0" err="1" smtClean="0">
                <a:solidFill>
                  <a:schemeClr val="bg1"/>
                </a:solidFill>
              </a:rPr>
              <a:t>jörsbataljon</a:t>
            </a:r>
            <a:r>
              <a:rPr lang="sv-SE" sz="2000" dirty="0" smtClean="0">
                <a:solidFill>
                  <a:schemeClr val="bg1"/>
                </a:solidFill>
              </a:rPr>
              <a:t>.</a:t>
            </a:r>
          </a:p>
          <a:p>
            <a:endParaRPr lang="sv-SE" sz="2000" dirty="0" smtClean="0">
              <a:solidFill>
                <a:schemeClr val="bg1"/>
              </a:solidFill>
            </a:endParaRPr>
          </a:p>
          <a:p>
            <a:r>
              <a:rPr lang="sv-SE" sz="2000" dirty="0" smtClean="0">
                <a:solidFill>
                  <a:schemeClr val="bg1"/>
                </a:solidFill>
              </a:rPr>
              <a:t>Placerades inledningsvis vid </a:t>
            </a:r>
            <a:r>
              <a:rPr lang="sv-SE" sz="2000" dirty="0" err="1" smtClean="0">
                <a:solidFill>
                  <a:schemeClr val="bg1"/>
                </a:solidFill>
              </a:rPr>
              <a:t>minavdelnigen</a:t>
            </a:r>
            <a:r>
              <a:rPr lang="sv-SE" sz="2000" dirty="0" smtClean="0">
                <a:solidFill>
                  <a:schemeClr val="bg1"/>
                </a:solidFill>
              </a:rPr>
              <a:t> som var ansvariga för flottans</a:t>
            </a:r>
            <a:r>
              <a:rPr lang="sv-SE" sz="2000" b="1" dirty="0" smtClean="0">
                <a:solidFill>
                  <a:schemeClr val="bg1"/>
                </a:solidFill>
              </a:rPr>
              <a:t> </a:t>
            </a:r>
            <a:r>
              <a:rPr lang="sv-SE" sz="2000" dirty="0" smtClean="0">
                <a:solidFill>
                  <a:schemeClr val="bg1"/>
                </a:solidFill>
              </a:rPr>
              <a:t>telefonutrustningar, men flyt- </a:t>
            </a:r>
            <a:r>
              <a:rPr lang="sv-SE" sz="2000" dirty="0" err="1" smtClean="0">
                <a:solidFill>
                  <a:schemeClr val="bg1"/>
                </a:solidFill>
              </a:rPr>
              <a:t>tades</a:t>
            </a:r>
            <a:r>
              <a:rPr lang="sv-SE" sz="2000" dirty="0" smtClean="0">
                <a:solidFill>
                  <a:schemeClr val="bg1"/>
                </a:solidFill>
              </a:rPr>
              <a:t> senare till torpedavdelningen som tog över hela radioverksamheten.</a:t>
            </a:r>
            <a:endParaRPr lang="sv-SE" sz="2000" dirty="0">
              <a:solidFill>
                <a:schemeClr val="bg1"/>
              </a:solidFill>
            </a:endParaRPr>
          </a:p>
        </p:txBody>
      </p:sp>
      <p:sp>
        <p:nvSpPr>
          <p:cNvPr id="2" name="Platshållare för datum 1"/>
          <p:cNvSpPr>
            <a:spLocks noGrp="1"/>
          </p:cNvSpPr>
          <p:nvPr>
            <p:ph type="dt" sz="half" idx="10"/>
          </p:nvPr>
        </p:nvSpPr>
        <p:spPr>
          <a:xfrm>
            <a:off x="224794" y="4838043"/>
            <a:ext cx="2133600" cy="273844"/>
          </a:xfrm>
        </p:spPr>
        <p:txBody>
          <a:bodyPr/>
          <a:lstStyle/>
          <a:p>
            <a:fld id="{3BE758C5-118B-46A7-87A7-DE25FEBC9CC6}"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a:xfrm>
            <a:off x="1547665" y="4811092"/>
            <a:ext cx="4570896" cy="273844"/>
          </a:xfrm>
        </p:spPr>
        <p:txBody>
          <a:bodyPr/>
          <a:lstStyle/>
          <a:p>
            <a:r>
              <a:rPr lang="sv-SE" dirty="0" smtClean="0">
                <a:solidFill>
                  <a:schemeClr val="bg1"/>
                </a:solidFill>
              </a:rPr>
              <a:t>                                                     Copyright: Arne Ahlström</a:t>
            </a:r>
            <a:endParaRPr lang="sv-SE" dirty="0">
              <a:solidFill>
                <a:schemeClr val="bg1"/>
              </a:solidFill>
            </a:endParaRPr>
          </a:p>
        </p:txBody>
      </p:sp>
      <p:sp>
        <p:nvSpPr>
          <p:cNvPr id="4" name="Platshållare för bildnummer 3"/>
          <p:cNvSpPr>
            <a:spLocks noGrp="1"/>
          </p:cNvSpPr>
          <p:nvPr>
            <p:ph type="sldNum" sz="quarter" idx="12"/>
          </p:nvPr>
        </p:nvSpPr>
        <p:spPr/>
        <p:txBody>
          <a:bodyPr/>
          <a:lstStyle/>
          <a:p>
            <a:fld id="{4E735E46-477D-43C6-9A03-3DF5CD68E4EE}" type="slidenum">
              <a:rPr lang="sv-SE" smtClean="0">
                <a:solidFill>
                  <a:schemeClr val="bg1"/>
                </a:solidFill>
              </a:rPr>
              <a:t>7</a:t>
            </a:fld>
            <a:endParaRPr lang="sv-SE" dirty="0">
              <a:solidFill>
                <a:schemeClr val="bg1"/>
              </a:solidFill>
            </a:endParaRPr>
          </a:p>
        </p:txBody>
      </p:sp>
    </p:spTree>
    <p:custDataLst>
      <p:tags r:id="rId1"/>
    </p:custDataLst>
    <p:extLst>
      <p:ext uri="{BB962C8B-B14F-4D97-AF65-F5344CB8AC3E}">
        <p14:creationId xmlns:p14="http://schemas.microsoft.com/office/powerpoint/2010/main" val="1160270813"/>
      </p:ext>
    </p:extLst>
  </p:cSld>
  <p:clrMapOvr>
    <a:masterClrMapping/>
  </p:clrMapOvr>
  <mc:AlternateContent xmlns:mc="http://schemas.openxmlformats.org/markup-compatibility/2006" xmlns:p14="http://schemas.microsoft.com/office/powerpoint/2010/main">
    <mc:Choice Requires="p14">
      <p:transition spd="slow" p14:dur="3400" advTm="20290">
        <p14:reveal/>
      </p:transition>
    </mc:Choice>
    <mc:Fallback xmlns="">
      <p:transition spd="slow" advTm="202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ppt_x</p:attrName>
                                        </p:attrNameLst>
                                      </p:cBhvr>
                                      <p:tavLst>
                                        <p:tav tm="0">
                                          <p:val>
                                            <p:strVal val="#ppt_x"/>
                                          </p:val>
                                        </p:tav>
                                        <p:tav tm="100000">
                                          <p:val>
                                            <p:strVal val="#ppt_x"/>
                                          </p:val>
                                        </p:tav>
                                      </p:tavLst>
                                    </p:anim>
                                    <p:anim calcmode="lin" valueType="num">
                                      <p:cBhvr>
                                        <p:cTn id="9" dur="2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92" y="339502"/>
            <a:ext cx="8035925" cy="356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580592" y="3909070"/>
            <a:ext cx="8001056" cy="923330"/>
          </a:xfrm>
          <a:prstGeom prst="rect">
            <a:avLst/>
          </a:prstGeom>
          <a:solidFill>
            <a:schemeClr val="accent1">
              <a:lumMod val="60000"/>
              <a:lumOff val="40000"/>
            </a:schemeClr>
          </a:solidFill>
        </p:spPr>
        <p:txBody>
          <a:bodyPr wrap="square" rtlCol="0">
            <a:spAutoFit/>
          </a:bodyPr>
          <a:lstStyle/>
          <a:p>
            <a:r>
              <a:rPr lang="sv-SE" dirty="0" smtClean="0">
                <a:solidFill>
                  <a:schemeClr val="bg1"/>
                </a:solidFill>
              </a:rPr>
              <a:t>Installationen av radioutrustningar på flottans fartyg tog fart och redan hösten 1901 fanns ett 10-tal ”gniststationer” ute på fartyg som deltog i den s k ”Kusteskadern”.</a:t>
            </a:r>
            <a:endParaRPr lang="sv-SE" dirty="0">
              <a:solidFill>
                <a:schemeClr val="bg1"/>
              </a:solidFill>
            </a:endParaRPr>
          </a:p>
        </p:txBody>
      </p:sp>
      <p:sp>
        <p:nvSpPr>
          <p:cNvPr id="2" name="Platshållare för datum 1"/>
          <p:cNvSpPr>
            <a:spLocks noGrp="1"/>
          </p:cNvSpPr>
          <p:nvPr>
            <p:ph type="dt" sz="half" idx="10"/>
          </p:nvPr>
        </p:nvSpPr>
        <p:spPr/>
        <p:txBody>
          <a:bodyPr/>
          <a:lstStyle/>
          <a:p>
            <a:fld id="{EFC7D220-F53C-4068-812E-3E2FFD3C9876}" type="datetime1">
              <a:rPr lang="sv-SE" smtClean="0">
                <a:solidFill>
                  <a:schemeClr val="bg1"/>
                </a:solidFill>
              </a:rPr>
              <a:t>2014-08-27</a:t>
            </a:fld>
            <a:endParaRPr lang="sv-SE" dirty="0">
              <a:solidFill>
                <a:schemeClr val="bg1"/>
              </a:solidFill>
            </a:endParaRPr>
          </a:p>
        </p:txBody>
      </p:sp>
      <p:sp>
        <p:nvSpPr>
          <p:cNvPr id="4" name="Platshållare för sidfot 3"/>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8</a:t>
            </a:fld>
            <a:endParaRPr lang="sv-SE" dirty="0">
              <a:solidFill>
                <a:schemeClr val="bg1"/>
              </a:solidFill>
            </a:endParaRPr>
          </a:p>
        </p:txBody>
      </p:sp>
    </p:spTree>
    <p:custDataLst>
      <p:tags r:id="rId1"/>
    </p:custDataLst>
    <p:extLst>
      <p:ext uri="{BB962C8B-B14F-4D97-AF65-F5344CB8AC3E}">
        <p14:creationId xmlns:p14="http://schemas.microsoft.com/office/powerpoint/2010/main" val="1442815688"/>
      </p:ext>
    </p:extLst>
  </p:cSld>
  <p:clrMapOvr>
    <a:masterClrMapping/>
  </p:clrMapOvr>
  <mc:AlternateContent xmlns:mc="http://schemas.openxmlformats.org/markup-compatibility/2006" xmlns:p14="http://schemas.microsoft.com/office/powerpoint/2010/main">
    <mc:Choice Requires="p14">
      <p:transition spd="slow" p14:dur="2000" advTm="12699"/>
    </mc:Choice>
    <mc:Fallback xmlns="">
      <p:transition spd="slow" advTm="12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anim calcmode="lin" valueType="num">
                                      <p:cBhvr>
                                        <p:cTn id="8" dur="1750" fill="hold"/>
                                        <p:tgtEl>
                                          <p:spTgt spid="2050"/>
                                        </p:tgtEl>
                                        <p:attrNameLst>
                                          <p:attrName>ppt_x</p:attrName>
                                        </p:attrNameLst>
                                      </p:cBhvr>
                                      <p:tavLst>
                                        <p:tav tm="0">
                                          <p:val>
                                            <p:strVal val="#ppt_x"/>
                                          </p:val>
                                        </p:tav>
                                        <p:tav tm="100000">
                                          <p:val>
                                            <p:strVal val="#ppt_x"/>
                                          </p:val>
                                        </p:tav>
                                      </p:tavLst>
                                    </p:anim>
                                    <p:anim calcmode="lin" valueType="num">
                                      <p:cBhvr>
                                        <p:cTn id="9" dur="175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500"/>
                                        <p:tgtEl>
                                          <p:spTgt spid="3"/>
                                        </p:tgtEl>
                                      </p:cBhvr>
                                    </p:animEffect>
                                    <p:anim calcmode="lin" valueType="num">
                                      <p:cBhvr>
                                        <p:cTn id="15" dur="1500" fill="hold"/>
                                        <p:tgtEl>
                                          <p:spTgt spid="3"/>
                                        </p:tgtEl>
                                        <p:attrNameLst>
                                          <p:attrName>ppt_x</p:attrName>
                                        </p:attrNameLst>
                                      </p:cBhvr>
                                      <p:tavLst>
                                        <p:tav tm="0">
                                          <p:val>
                                            <p:strVal val="#ppt_x"/>
                                          </p:val>
                                        </p:tav>
                                        <p:tav tm="100000">
                                          <p:val>
                                            <p:strVal val="#ppt_x"/>
                                          </p:val>
                                        </p:tav>
                                      </p:tavLst>
                                    </p:anim>
                                    <p:anim calcmode="lin" valueType="num">
                                      <p:cBhvr>
                                        <p:cTn id="16"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734292" y="267494"/>
            <a:ext cx="3062682" cy="4708981"/>
          </a:xfrm>
          <a:prstGeom prst="rect">
            <a:avLst/>
          </a:prstGeom>
        </p:spPr>
        <p:txBody>
          <a:bodyPr wrap="square">
            <a:spAutoFit/>
          </a:bodyPr>
          <a:lstStyle/>
          <a:p>
            <a:r>
              <a:rPr lang="sv-SE" sz="2000" dirty="0" smtClean="0">
                <a:solidFill>
                  <a:schemeClr val="bg1"/>
                </a:solidFill>
              </a:rPr>
              <a:t>Radioförbindelsen mellan fartyg fungerade allt </a:t>
            </a:r>
            <a:r>
              <a:rPr lang="sv-SE" sz="2000" dirty="0" err="1" smtClean="0">
                <a:solidFill>
                  <a:schemeClr val="bg1"/>
                </a:solidFill>
              </a:rPr>
              <a:t>bätt</a:t>
            </a:r>
            <a:r>
              <a:rPr lang="sv-SE" sz="2000" dirty="0" smtClean="0">
                <a:solidFill>
                  <a:schemeClr val="bg1"/>
                </a:solidFill>
              </a:rPr>
              <a:t> -re, men radiosambandet mot förband i land sakna- des!</a:t>
            </a:r>
          </a:p>
          <a:p>
            <a:endParaRPr lang="sv-SE" sz="2000" dirty="0" smtClean="0"/>
          </a:p>
          <a:p>
            <a:endParaRPr lang="sv-SE" sz="2000" dirty="0" smtClean="0"/>
          </a:p>
          <a:p>
            <a:endParaRPr lang="sv-SE" sz="2000" dirty="0" smtClean="0">
              <a:solidFill>
                <a:schemeClr val="bg1"/>
              </a:solidFill>
            </a:endParaRPr>
          </a:p>
          <a:p>
            <a:r>
              <a:rPr lang="sv-SE" sz="2000" dirty="0" smtClean="0">
                <a:solidFill>
                  <a:schemeClr val="bg1"/>
                </a:solidFill>
              </a:rPr>
              <a:t>Enligt de Champs </a:t>
            </a:r>
            <a:r>
              <a:rPr lang="sv-SE" sz="2000" dirty="0" err="1" smtClean="0">
                <a:solidFill>
                  <a:schemeClr val="bg1"/>
                </a:solidFill>
              </a:rPr>
              <a:t>anteck</a:t>
            </a:r>
            <a:r>
              <a:rPr lang="sv-SE" sz="2000" dirty="0" err="1">
                <a:solidFill>
                  <a:schemeClr val="bg1"/>
                </a:solidFill>
              </a:rPr>
              <a:t>-</a:t>
            </a:r>
            <a:r>
              <a:rPr lang="sv-SE" sz="2000" dirty="0" err="1" smtClean="0">
                <a:solidFill>
                  <a:schemeClr val="bg1"/>
                </a:solidFill>
              </a:rPr>
              <a:t>ningar</a:t>
            </a:r>
            <a:r>
              <a:rPr lang="sv-SE" sz="2000" dirty="0" smtClean="0">
                <a:solidFill>
                  <a:schemeClr val="bg1"/>
                </a:solidFill>
              </a:rPr>
              <a:t> skall försök till </a:t>
            </a:r>
            <a:r>
              <a:rPr lang="sv-SE" sz="2000" dirty="0" err="1" smtClean="0">
                <a:solidFill>
                  <a:schemeClr val="bg1"/>
                </a:solidFill>
              </a:rPr>
              <a:t>tra</a:t>
            </a:r>
            <a:r>
              <a:rPr lang="sv-SE" sz="2000" dirty="0" smtClean="0">
                <a:solidFill>
                  <a:schemeClr val="bg1"/>
                </a:solidFill>
              </a:rPr>
              <a:t>- fik mot </a:t>
            </a:r>
            <a:r>
              <a:rPr lang="sv-SE" sz="2000" dirty="0" err="1" smtClean="0">
                <a:solidFill>
                  <a:schemeClr val="bg1"/>
                </a:solidFill>
              </a:rPr>
              <a:t>bl</a:t>
            </a:r>
            <a:r>
              <a:rPr lang="sv-SE" sz="2000" dirty="0" smtClean="0">
                <a:solidFill>
                  <a:schemeClr val="bg1"/>
                </a:solidFill>
              </a:rPr>
              <a:t> a pansarbåtarna Göta och Oden ha skett  i juli 1902 från Kungsholms fort i Karlskrona skärgård.</a:t>
            </a:r>
          </a:p>
          <a:p>
            <a:endParaRPr lang="sv-SE" sz="2000" dirty="0" smtClean="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7494"/>
            <a:ext cx="542478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tshållare för datum 1"/>
          <p:cNvSpPr>
            <a:spLocks noGrp="1"/>
          </p:cNvSpPr>
          <p:nvPr>
            <p:ph type="dt" sz="half" idx="10"/>
          </p:nvPr>
        </p:nvSpPr>
        <p:spPr/>
        <p:txBody>
          <a:bodyPr/>
          <a:lstStyle/>
          <a:p>
            <a:fld id="{B04D114A-2072-42C5-B7F0-B5A07E21CB9E}" type="datetime1">
              <a:rPr lang="sv-SE" smtClean="0">
                <a:solidFill>
                  <a:schemeClr val="bg1"/>
                </a:solidFill>
              </a:rPr>
              <a:t>2014-08-27</a:t>
            </a:fld>
            <a:endParaRPr lang="sv-SE" dirty="0">
              <a:solidFill>
                <a:schemeClr val="bg1"/>
              </a:solidFill>
            </a:endParaRPr>
          </a:p>
        </p:txBody>
      </p:sp>
      <p:sp>
        <p:nvSpPr>
          <p:cNvPr id="3" name="Platshållare för sidfot 2"/>
          <p:cNvSpPr>
            <a:spLocks noGrp="1"/>
          </p:cNvSpPr>
          <p:nvPr>
            <p:ph type="ftr" sz="quarter" idx="11"/>
          </p:nvPr>
        </p:nvSpPr>
        <p:spPr/>
        <p:txBody>
          <a:bodyPr/>
          <a:lstStyle/>
          <a:p>
            <a:r>
              <a:rPr lang="sv-SE" smtClean="0">
                <a:solidFill>
                  <a:schemeClr val="bg1"/>
                </a:solidFill>
              </a:rPr>
              <a:t>                    Copyright: Arne Ahlström</a:t>
            </a:r>
            <a:endParaRPr lang="sv-SE" dirty="0">
              <a:solidFill>
                <a:schemeClr val="bg1"/>
              </a:solidFill>
            </a:endParaRPr>
          </a:p>
        </p:txBody>
      </p:sp>
      <p:sp>
        <p:nvSpPr>
          <p:cNvPr id="5" name="Platshållare för bildnummer 4"/>
          <p:cNvSpPr>
            <a:spLocks noGrp="1"/>
          </p:cNvSpPr>
          <p:nvPr>
            <p:ph type="sldNum" sz="quarter" idx="12"/>
          </p:nvPr>
        </p:nvSpPr>
        <p:spPr/>
        <p:txBody>
          <a:bodyPr/>
          <a:lstStyle/>
          <a:p>
            <a:fld id="{4E735E46-477D-43C6-9A03-3DF5CD68E4EE}" type="slidenum">
              <a:rPr lang="sv-SE" smtClean="0">
                <a:solidFill>
                  <a:schemeClr val="bg1"/>
                </a:solidFill>
              </a:rPr>
              <a:t>9</a:t>
            </a:fld>
            <a:endParaRPr lang="sv-SE" dirty="0">
              <a:solidFill>
                <a:schemeClr val="bg1"/>
              </a:solidFill>
            </a:endParaRPr>
          </a:p>
        </p:txBody>
      </p:sp>
    </p:spTree>
    <p:custDataLst>
      <p:tags r:id="rId1"/>
    </p:custDataLst>
    <p:extLst>
      <p:ext uri="{BB962C8B-B14F-4D97-AF65-F5344CB8AC3E}">
        <p14:creationId xmlns:p14="http://schemas.microsoft.com/office/powerpoint/2010/main" val="780837856"/>
      </p:ext>
    </p:extLst>
  </p:cSld>
  <p:clrMapOvr>
    <a:masterClrMapping/>
  </p:clrMapOvr>
  <mc:AlternateContent xmlns:mc="http://schemas.openxmlformats.org/markup-compatibility/2006" xmlns:p14="http://schemas.microsoft.com/office/powerpoint/2010/main">
    <mc:Choice Requires="p14">
      <p:transition spd="slow" p14:dur="2000" advTm="15148"/>
    </mc:Choice>
    <mc:Fallback xmlns="">
      <p:transition spd="slow" advTm="15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ppt_x</p:attrName>
                                        </p:attrNameLst>
                                      </p:cBhvr>
                                      <p:tavLst>
                                        <p:tav tm="0">
                                          <p:val>
                                            <p:strVal val="#ppt_x"/>
                                          </p:val>
                                        </p:tav>
                                        <p:tav tm="100000">
                                          <p:val>
                                            <p:strVal val="#ppt_x"/>
                                          </p:val>
                                        </p:tav>
                                      </p:tavLst>
                                    </p:anim>
                                    <p:anim calcmode="lin" valueType="num">
                                      <p:cBhvr>
                                        <p:cTn id="9" dur="2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0.6|3.4|3|3.2"/>
</p:tagLst>
</file>

<file path=ppt/tags/tag11.xml><?xml version="1.0" encoding="utf-8"?>
<p:tagLst xmlns:a="http://schemas.openxmlformats.org/drawingml/2006/main" xmlns:r="http://schemas.openxmlformats.org/officeDocument/2006/relationships" xmlns:p="http://schemas.openxmlformats.org/presentationml/2006/main">
  <p:tag name="TIMING" val="|0.8|3"/>
</p:tagLst>
</file>

<file path=ppt/tags/tag12.xml><?xml version="1.0" encoding="utf-8"?>
<p:tagLst xmlns:a="http://schemas.openxmlformats.org/drawingml/2006/main" xmlns:r="http://schemas.openxmlformats.org/officeDocument/2006/relationships" xmlns:p="http://schemas.openxmlformats.org/presentationml/2006/main">
  <p:tag name="TIMING" val="|0.5|2|1.6|1.5|3.5|15.5"/>
</p:tagLst>
</file>

<file path=ppt/tags/tag13.xml><?xml version="1.0" encoding="utf-8"?>
<p:tagLst xmlns:a="http://schemas.openxmlformats.org/drawingml/2006/main" xmlns:r="http://schemas.openxmlformats.org/officeDocument/2006/relationships" xmlns:p="http://schemas.openxmlformats.org/presentationml/2006/main">
  <p:tag name="TIMING" val="|0.6|2.7|8.8|2.8"/>
</p:tagLst>
</file>

<file path=ppt/tags/tag14.xml><?xml version="1.0" encoding="utf-8"?>
<p:tagLst xmlns:a="http://schemas.openxmlformats.org/drawingml/2006/main" xmlns:r="http://schemas.openxmlformats.org/officeDocument/2006/relationships" xmlns:p="http://schemas.openxmlformats.org/presentationml/2006/main">
  <p:tag name="TIMING" val="|0.6|2.6|3.5"/>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0.6|2.5"/>
</p:tagLst>
</file>

<file path=ppt/tags/tag17.xml><?xml version="1.0" encoding="utf-8"?>
<p:tagLst xmlns:a="http://schemas.openxmlformats.org/drawingml/2006/main" xmlns:r="http://schemas.openxmlformats.org/officeDocument/2006/relationships" xmlns:p="http://schemas.openxmlformats.org/presentationml/2006/main">
  <p:tag name="TIMING" val="|0.5|2.8|2.3"/>
</p:tagLst>
</file>

<file path=ppt/tags/tag18.xml><?xml version="1.0" encoding="utf-8"?>
<p:tagLst xmlns:a="http://schemas.openxmlformats.org/drawingml/2006/main" xmlns:r="http://schemas.openxmlformats.org/officeDocument/2006/relationships" xmlns:p="http://schemas.openxmlformats.org/presentationml/2006/main">
  <p:tag name="TIMING" val="|0.6|2.1"/>
</p:tagLst>
</file>

<file path=ppt/tags/tag19.xml><?xml version="1.0" encoding="utf-8"?>
<p:tagLst xmlns:a="http://schemas.openxmlformats.org/drawingml/2006/main" xmlns:r="http://schemas.openxmlformats.org/officeDocument/2006/relationships" xmlns:p="http://schemas.openxmlformats.org/presentationml/2006/main">
  <p:tag name="TIMING" val="|2.4|5.2"/>
</p:tagLst>
</file>

<file path=ppt/tags/tag2.xml><?xml version="1.0" encoding="utf-8"?>
<p:tagLst xmlns:a="http://schemas.openxmlformats.org/drawingml/2006/main" xmlns:r="http://schemas.openxmlformats.org/officeDocument/2006/relationships" xmlns:p="http://schemas.openxmlformats.org/presentationml/2006/main">
  <p:tag name="TIMING" val="|1.2|3.9|3"/>
</p:tagLst>
</file>

<file path=ppt/tags/tag20.xml><?xml version="1.0" encoding="utf-8"?>
<p:tagLst xmlns:a="http://schemas.openxmlformats.org/drawingml/2006/main" xmlns:r="http://schemas.openxmlformats.org/officeDocument/2006/relationships" xmlns:p="http://schemas.openxmlformats.org/presentationml/2006/main">
  <p:tag name="TIMING" val="|0.6|20.3"/>
</p:tagLst>
</file>

<file path=ppt/tags/tag21.xml><?xml version="1.0" encoding="utf-8"?>
<p:tagLst xmlns:a="http://schemas.openxmlformats.org/drawingml/2006/main" xmlns:r="http://schemas.openxmlformats.org/officeDocument/2006/relationships" xmlns:p="http://schemas.openxmlformats.org/presentationml/2006/main">
  <p:tag name="TIMING" val="|0.4|2.6|13.7|1.4|1.9|4.7"/>
</p:tagLst>
</file>

<file path=ppt/tags/tag22.xml><?xml version="1.0" encoding="utf-8"?>
<p:tagLst xmlns:a="http://schemas.openxmlformats.org/drawingml/2006/main" xmlns:r="http://schemas.openxmlformats.org/officeDocument/2006/relationships" xmlns:p="http://schemas.openxmlformats.org/presentationml/2006/main">
  <p:tag name="TIMING" val="|0.8|8"/>
</p:tagLst>
</file>

<file path=ppt/tags/tag23.xml><?xml version="1.0" encoding="utf-8"?>
<p:tagLst xmlns:a="http://schemas.openxmlformats.org/drawingml/2006/main" xmlns:r="http://schemas.openxmlformats.org/officeDocument/2006/relationships" xmlns:p="http://schemas.openxmlformats.org/presentationml/2006/main">
  <p:tag name="TIMING" val="|0.6|4.6"/>
</p:tagLst>
</file>

<file path=ppt/tags/tag24.xml><?xml version="1.0" encoding="utf-8"?>
<p:tagLst xmlns:a="http://schemas.openxmlformats.org/drawingml/2006/main" xmlns:r="http://schemas.openxmlformats.org/officeDocument/2006/relationships" xmlns:p="http://schemas.openxmlformats.org/presentationml/2006/main">
  <p:tag name="TIMING" val="|0.8|3.6"/>
</p:tagLst>
</file>

<file path=ppt/tags/tag25.xml><?xml version="1.0" encoding="utf-8"?>
<p:tagLst xmlns:a="http://schemas.openxmlformats.org/drawingml/2006/main" xmlns:r="http://schemas.openxmlformats.org/officeDocument/2006/relationships" xmlns:p="http://schemas.openxmlformats.org/presentationml/2006/main">
  <p:tag name="TIMING" val="|1.3|3.3|5"/>
</p:tagLst>
</file>

<file path=ppt/tags/tag26.xml><?xml version="1.0" encoding="utf-8"?>
<p:tagLst xmlns:a="http://schemas.openxmlformats.org/drawingml/2006/main" xmlns:r="http://schemas.openxmlformats.org/officeDocument/2006/relationships" xmlns:p="http://schemas.openxmlformats.org/presentationml/2006/main">
  <p:tag name="TIMING" val="|0.6|12.4"/>
</p:tagLst>
</file>

<file path=ppt/tags/tag27.xml><?xml version="1.0" encoding="utf-8"?>
<p:tagLst xmlns:a="http://schemas.openxmlformats.org/drawingml/2006/main" xmlns:r="http://schemas.openxmlformats.org/officeDocument/2006/relationships" xmlns:p="http://schemas.openxmlformats.org/presentationml/2006/main">
  <p:tag name="TIMING" val="|0.7|2.5|8.6"/>
</p:tagLst>
</file>

<file path=ppt/tags/tag28.xml><?xml version="1.0" encoding="utf-8"?>
<p:tagLst xmlns:a="http://schemas.openxmlformats.org/drawingml/2006/main" xmlns:r="http://schemas.openxmlformats.org/officeDocument/2006/relationships" xmlns:p="http://schemas.openxmlformats.org/presentationml/2006/main">
  <p:tag name="TIMING" val="|0.6|8.3"/>
</p:tagLst>
</file>

<file path=ppt/tags/tag29.xml><?xml version="1.0" encoding="utf-8"?>
<p:tagLst xmlns:a="http://schemas.openxmlformats.org/drawingml/2006/main" xmlns:r="http://schemas.openxmlformats.org/officeDocument/2006/relationships" xmlns:p="http://schemas.openxmlformats.org/presentationml/2006/main">
  <p:tag name="TIMING" val="|0.6|3.8|12.5|2.6|10.6"/>
</p:tagLst>
</file>

<file path=ppt/tags/tag3.xml><?xml version="1.0" encoding="utf-8"?>
<p:tagLst xmlns:a="http://schemas.openxmlformats.org/drawingml/2006/main" xmlns:r="http://schemas.openxmlformats.org/officeDocument/2006/relationships" xmlns:p="http://schemas.openxmlformats.org/presentationml/2006/main">
  <p:tag name="TIMING" val="|0.7|2.2"/>
</p:tagLst>
</file>

<file path=ppt/tags/tag30.xml><?xml version="1.0" encoding="utf-8"?>
<p:tagLst xmlns:a="http://schemas.openxmlformats.org/drawingml/2006/main" xmlns:r="http://schemas.openxmlformats.org/officeDocument/2006/relationships" xmlns:p="http://schemas.openxmlformats.org/presentationml/2006/main">
  <p:tag name="TIMING" val="|2.7|3.8|5.3|3.2"/>
</p:tagLst>
</file>

<file path=ppt/tags/tag31.xml><?xml version="1.0" encoding="utf-8"?>
<p:tagLst xmlns:a="http://schemas.openxmlformats.org/drawingml/2006/main" xmlns:r="http://schemas.openxmlformats.org/officeDocument/2006/relationships" xmlns:p="http://schemas.openxmlformats.org/presentationml/2006/main">
  <p:tag name="TIMING" val="|1|2.6|7.8|2|5.7|2.1|1.9|11.9|1.6|2"/>
</p:tagLst>
</file>

<file path=ppt/tags/tag32.xml><?xml version="1.0" encoding="utf-8"?>
<p:tagLst xmlns:a="http://schemas.openxmlformats.org/drawingml/2006/main" xmlns:r="http://schemas.openxmlformats.org/officeDocument/2006/relationships" xmlns:p="http://schemas.openxmlformats.org/presentationml/2006/main">
  <p:tag name="TIMING" val="|0.7|6.7|6.3"/>
</p:tagLst>
</file>

<file path=ppt/tags/tag33.xml><?xml version="1.0" encoding="utf-8"?>
<p:tagLst xmlns:a="http://schemas.openxmlformats.org/drawingml/2006/main" xmlns:r="http://schemas.openxmlformats.org/officeDocument/2006/relationships" xmlns:p="http://schemas.openxmlformats.org/presentationml/2006/main">
  <p:tag name="TIMING" val="|0.8|6.5|2.1"/>
</p:tagLst>
</file>

<file path=ppt/tags/tag34.xml><?xml version="1.0" encoding="utf-8"?>
<p:tagLst xmlns:a="http://schemas.openxmlformats.org/drawingml/2006/main" xmlns:r="http://schemas.openxmlformats.org/officeDocument/2006/relationships" xmlns:p="http://schemas.openxmlformats.org/presentationml/2006/main">
  <p:tag name="TIMING" val="|0.9|5.9|1.9"/>
</p:tagLst>
</file>

<file path=ppt/tags/tag35.xml><?xml version="1.0" encoding="utf-8"?>
<p:tagLst xmlns:a="http://schemas.openxmlformats.org/drawingml/2006/main" xmlns:r="http://schemas.openxmlformats.org/officeDocument/2006/relationships" xmlns:p="http://schemas.openxmlformats.org/presentationml/2006/main">
  <p:tag name="TIMING" val="|0.9"/>
</p:tagLst>
</file>

<file path=ppt/tags/tag36.xml><?xml version="1.0" encoding="utf-8"?>
<p:tagLst xmlns:a="http://schemas.openxmlformats.org/drawingml/2006/main" xmlns:r="http://schemas.openxmlformats.org/officeDocument/2006/relationships" xmlns:p="http://schemas.openxmlformats.org/presentationml/2006/main">
  <p:tag name="TIMING" val="|0.5|3.5"/>
</p:tagLst>
</file>

<file path=ppt/tags/tag37.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4|5.9"/>
</p:tagLst>
</file>

<file path=ppt/tags/tag6.xml><?xml version="1.0" encoding="utf-8"?>
<p:tagLst xmlns:a="http://schemas.openxmlformats.org/drawingml/2006/main" xmlns:r="http://schemas.openxmlformats.org/officeDocument/2006/relationships" xmlns:p="http://schemas.openxmlformats.org/presentationml/2006/main">
  <p:tag name="TIMING" val="|0.8|3.2|3.4|8.1"/>
</p:tagLst>
</file>

<file path=ppt/tags/tag7.xml><?xml version="1.0" encoding="utf-8"?>
<p:tagLst xmlns:a="http://schemas.openxmlformats.org/drawingml/2006/main" xmlns:r="http://schemas.openxmlformats.org/officeDocument/2006/relationships" xmlns:p="http://schemas.openxmlformats.org/presentationml/2006/main">
  <p:tag name="TIMING" val="|0.7|2.8"/>
</p:tagLst>
</file>

<file path=ppt/tags/tag8.xml><?xml version="1.0" encoding="utf-8"?>
<p:tagLst xmlns:a="http://schemas.openxmlformats.org/drawingml/2006/main" xmlns:r="http://schemas.openxmlformats.org/officeDocument/2006/relationships" xmlns:p="http://schemas.openxmlformats.org/presentationml/2006/main">
  <p:tag name="TIMING" val="|0.8|3.7"/>
</p:tagLst>
</file>

<file path=ppt/tags/tag9.xml><?xml version="1.0" encoding="utf-8"?>
<p:tagLst xmlns:a="http://schemas.openxmlformats.org/drawingml/2006/main" xmlns:r="http://schemas.openxmlformats.org/officeDocument/2006/relationships" xmlns:p="http://schemas.openxmlformats.org/presentationml/2006/main">
  <p:tag name="TIMING" val="|0.6|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öde">
  <a:themeElements>
    <a:clrScheme name="Flöde">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öde">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öde">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4476</TotalTime>
  <Words>2277</Words>
  <Application>Microsoft Office PowerPoint</Application>
  <PresentationFormat>Bildspel på skärmen (16:9)</PresentationFormat>
  <Paragraphs>339</Paragraphs>
  <Slides>37</Slides>
  <Notes>5</Notes>
  <HiddenSlides>0</HiddenSlides>
  <MMClips>16</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37</vt:i4>
      </vt:variant>
    </vt:vector>
  </HeadingPairs>
  <TitlesOfParts>
    <vt:vector size="42" baseType="lpstr">
      <vt:lpstr>Calibri</vt:lpstr>
      <vt:lpstr>Constantia</vt:lpstr>
      <vt:lpstr>Garamond</vt:lpstr>
      <vt:lpstr>Wingdings 2</vt:lpstr>
      <vt:lpstr>Flöde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Arne Ahlström</dc:creator>
  <cp:lastModifiedBy>Hans Bruno</cp:lastModifiedBy>
  <cp:revision>662</cp:revision>
  <dcterms:created xsi:type="dcterms:W3CDTF">2014-02-25T09:41:58Z</dcterms:created>
  <dcterms:modified xsi:type="dcterms:W3CDTF">2014-08-27T14:17:18Z</dcterms:modified>
</cp:coreProperties>
</file>